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98" r:id="rId2"/>
  </p:sldMasterIdLst>
  <p:notesMasterIdLst>
    <p:notesMasterId r:id="rId10"/>
  </p:notesMasterIdLst>
  <p:sldIdLst>
    <p:sldId id="338" r:id="rId3"/>
    <p:sldId id="2677" r:id="rId4"/>
    <p:sldId id="2333" r:id="rId5"/>
    <p:sldId id="2693" r:id="rId6"/>
    <p:sldId id="2690" r:id="rId7"/>
    <p:sldId id="2691" r:id="rId8"/>
    <p:sldId id="27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17" autoAdjust="0"/>
    <p:restoredTop sz="55327" autoAdjust="0"/>
  </p:normalViewPr>
  <p:slideViewPr>
    <p:cSldViewPr snapToGrid="0">
      <p:cViewPr varScale="1">
        <p:scale>
          <a:sx n="61" d="100"/>
          <a:sy n="61" d="100"/>
        </p:scale>
        <p:origin x="2172" y="42"/>
      </p:cViewPr>
      <p:guideLst/>
    </p:cSldViewPr>
  </p:slideViewPr>
  <p:outlineViewPr>
    <p:cViewPr>
      <p:scale>
        <a:sx n="33" d="100"/>
        <a:sy n="33" d="100"/>
      </p:scale>
      <p:origin x="0" y="-7926"/>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Moehrke" userId="190552cb-bacd-4e8e-adca-e08b148d3b38" providerId="ADAL" clId="{821C2D6D-4B42-4C58-B5A4-CBB464F82390}"/>
    <pc:docChg chg="custSel modSld">
      <pc:chgData name="John Moehrke" userId="190552cb-bacd-4e8e-adca-e08b148d3b38" providerId="ADAL" clId="{821C2D6D-4B42-4C58-B5A4-CBB464F82390}" dt="2023-11-21T16:19:19.167" v="14" actId="1076"/>
      <pc:docMkLst>
        <pc:docMk/>
      </pc:docMkLst>
      <pc:sldChg chg="modSp mod">
        <pc:chgData name="John Moehrke" userId="190552cb-bacd-4e8e-adca-e08b148d3b38" providerId="ADAL" clId="{821C2D6D-4B42-4C58-B5A4-CBB464F82390}" dt="2023-11-21T16:19:19.167" v="14" actId="1076"/>
        <pc:sldMkLst>
          <pc:docMk/>
          <pc:sldMk cId="2217170158" sldId="272"/>
        </pc:sldMkLst>
        <pc:picChg chg="mod">
          <ac:chgData name="John Moehrke" userId="190552cb-bacd-4e8e-adca-e08b148d3b38" providerId="ADAL" clId="{821C2D6D-4B42-4C58-B5A4-CBB464F82390}" dt="2023-11-21T16:19:19.167" v="14" actId="1076"/>
          <ac:picMkLst>
            <pc:docMk/>
            <pc:sldMk cId="2217170158" sldId="272"/>
            <ac:picMk id="4" creationId="{80F8D948-712B-D1F2-AFD8-C55EF6546AFC}"/>
          </ac:picMkLst>
        </pc:picChg>
      </pc:sldChg>
      <pc:sldChg chg="delSp modSp mod delAnim">
        <pc:chgData name="John Moehrke" userId="190552cb-bacd-4e8e-adca-e08b148d3b38" providerId="ADAL" clId="{821C2D6D-4B42-4C58-B5A4-CBB464F82390}" dt="2023-11-21T16:18:42.919" v="8" actId="478"/>
        <pc:sldMkLst>
          <pc:docMk/>
          <pc:sldMk cId="4096948916" sldId="338"/>
        </pc:sldMkLst>
        <pc:picChg chg="del mod">
          <ac:chgData name="John Moehrke" userId="190552cb-bacd-4e8e-adca-e08b148d3b38" providerId="ADAL" clId="{821C2D6D-4B42-4C58-B5A4-CBB464F82390}" dt="2023-11-21T16:17:25.591" v="6" actId="478"/>
          <ac:picMkLst>
            <pc:docMk/>
            <pc:sldMk cId="4096948916" sldId="338"/>
            <ac:picMk id="5" creationId="{BBEFCC18-8A76-DF71-C281-B7558D66E859}"/>
          </ac:picMkLst>
        </pc:picChg>
        <pc:picChg chg="del mod">
          <ac:chgData name="John Moehrke" userId="190552cb-bacd-4e8e-adca-e08b148d3b38" providerId="ADAL" clId="{821C2D6D-4B42-4C58-B5A4-CBB464F82390}" dt="2023-11-21T16:18:42.919" v="8" actId="478"/>
          <ac:picMkLst>
            <pc:docMk/>
            <pc:sldMk cId="4096948916" sldId="338"/>
            <ac:picMk id="8" creationId="{FBB97DE2-7D02-9E1F-D3E9-493B9B110A37}"/>
          </ac:picMkLst>
        </pc:picChg>
        <pc:picChg chg="mod">
          <ac:chgData name="John Moehrke" userId="190552cb-bacd-4e8e-adca-e08b148d3b38" providerId="ADAL" clId="{821C2D6D-4B42-4C58-B5A4-CBB464F82390}" dt="2023-11-21T16:18:40.120" v="7" actId="1076"/>
          <ac:picMkLst>
            <pc:docMk/>
            <pc:sldMk cId="4096948916" sldId="338"/>
            <ac:picMk id="9" creationId="{F6C5F74B-0560-1FB3-1A7F-15842C48F2BF}"/>
          </ac:picMkLst>
        </pc:picChg>
      </pc:sldChg>
      <pc:sldChg chg="modSp mod">
        <pc:chgData name="John Moehrke" userId="190552cb-bacd-4e8e-adca-e08b148d3b38" providerId="ADAL" clId="{821C2D6D-4B42-4C58-B5A4-CBB464F82390}" dt="2023-11-21T16:18:55.137" v="10" actId="1076"/>
        <pc:sldMkLst>
          <pc:docMk/>
          <pc:sldMk cId="3700790093" sldId="2333"/>
        </pc:sldMkLst>
        <pc:picChg chg="mod">
          <ac:chgData name="John Moehrke" userId="190552cb-bacd-4e8e-adca-e08b148d3b38" providerId="ADAL" clId="{821C2D6D-4B42-4C58-B5A4-CBB464F82390}" dt="2023-11-21T16:18:55.137" v="10" actId="1076"/>
          <ac:picMkLst>
            <pc:docMk/>
            <pc:sldMk cId="3700790093" sldId="2333"/>
            <ac:picMk id="3" creationId="{52492434-ED7A-6832-AEA6-9128AE241900}"/>
          </ac:picMkLst>
        </pc:picChg>
      </pc:sldChg>
      <pc:sldChg chg="modSp mod">
        <pc:chgData name="John Moehrke" userId="190552cb-bacd-4e8e-adca-e08b148d3b38" providerId="ADAL" clId="{821C2D6D-4B42-4C58-B5A4-CBB464F82390}" dt="2023-11-21T16:18:49.463" v="9" actId="1076"/>
        <pc:sldMkLst>
          <pc:docMk/>
          <pc:sldMk cId="1896237269" sldId="2677"/>
        </pc:sldMkLst>
        <pc:picChg chg="mod">
          <ac:chgData name="John Moehrke" userId="190552cb-bacd-4e8e-adca-e08b148d3b38" providerId="ADAL" clId="{821C2D6D-4B42-4C58-B5A4-CBB464F82390}" dt="2023-11-21T16:18:49.463" v="9" actId="1076"/>
          <ac:picMkLst>
            <pc:docMk/>
            <pc:sldMk cId="1896237269" sldId="2677"/>
            <ac:picMk id="16" creationId="{DAEBF7C1-4FA3-DC89-7E88-21888D855563}"/>
          </ac:picMkLst>
        </pc:picChg>
      </pc:sldChg>
      <pc:sldChg chg="modSp mod">
        <pc:chgData name="John Moehrke" userId="190552cb-bacd-4e8e-adca-e08b148d3b38" providerId="ADAL" clId="{821C2D6D-4B42-4C58-B5A4-CBB464F82390}" dt="2023-11-21T16:19:08.400" v="12" actId="1076"/>
        <pc:sldMkLst>
          <pc:docMk/>
          <pc:sldMk cId="2232390994" sldId="2690"/>
        </pc:sldMkLst>
        <pc:picChg chg="mod">
          <ac:chgData name="John Moehrke" userId="190552cb-bacd-4e8e-adca-e08b148d3b38" providerId="ADAL" clId="{821C2D6D-4B42-4C58-B5A4-CBB464F82390}" dt="2023-11-21T16:19:08.400" v="12" actId="1076"/>
          <ac:picMkLst>
            <pc:docMk/>
            <pc:sldMk cId="2232390994" sldId="2690"/>
            <ac:picMk id="4" creationId="{92C653A1-4CB3-E976-906F-10D08829511C}"/>
          </ac:picMkLst>
        </pc:picChg>
      </pc:sldChg>
      <pc:sldChg chg="modSp mod">
        <pc:chgData name="John Moehrke" userId="190552cb-bacd-4e8e-adca-e08b148d3b38" providerId="ADAL" clId="{821C2D6D-4B42-4C58-B5A4-CBB464F82390}" dt="2023-11-21T16:19:13.551" v="13" actId="1076"/>
        <pc:sldMkLst>
          <pc:docMk/>
          <pc:sldMk cId="2527872893" sldId="2691"/>
        </pc:sldMkLst>
        <pc:picChg chg="mod">
          <ac:chgData name="John Moehrke" userId="190552cb-bacd-4e8e-adca-e08b148d3b38" providerId="ADAL" clId="{821C2D6D-4B42-4C58-B5A4-CBB464F82390}" dt="2023-11-21T16:19:13.551" v="13" actId="1076"/>
          <ac:picMkLst>
            <pc:docMk/>
            <pc:sldMk cId="2527872893" sldId="2691"/>
            <ac:picMk id="4" creationId="{AC335891-A6EB-5CBE-74FC-13CAB8219179}"/>
          </ac:picMkLst>
        </pc:picChg>
      </pc:sldChg>
      <pc:sldChg chg="modSp mod">
        <pc:chgData name="John Moehrke" userId="190552cb-bacd-4e8e-adca-e08b148d3b38" providerId="ADAL" clId="{821C2D6D-4B42-4C58-B5A4-CBB464F82390}" dt="2023-11-21T16:19:02.250" v="11" actId="1076"/>
        <pc:sldMkLst>
          <pc:docMk/>
          <pc:sldMk cId="2203538761" sldId="2693"/>
        </pc:sldMkLst>
        <pc:picChg chg="mod">
          <ac:chgData name="John Moehrke" userId="190552cb-bacd-4e8e-adca-e08b148d3b38" providerId="ADAL" clId="{821C2D6D-4B42-4C58-B5A4-CBB464F82390}" dt="2023-11-21T16:19:02.250" v="11" actId="1076"/>
          <ac:picMkLst>
            <pc:docMk/>
            <pc:sldMk cId="2203538761" sldId="2693"/>
            <ac:picMk id="2" creationId="{25CC3126-BBF5-AFE9-7D5D-EFE7FC19ED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2FF78-EC84-471C-AD1C-199585AE60A4}" type="datetimeFigureOut">
              <a:rPr lang="en-US" smtClean="0"/>
              <a:t>11/21/2023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EF482-84D7-4CEF-9547-C21C04852DBD}" type="slidenum">
              <a:rPr lang="en-US" smtClean="0"/>
              <a:t>‹#›</a:t>
            </a:fld>
            <a:endParaRPr lang="en-US" dirty="0"/>
          </a:p>
        </p:txBody>
      </p:sp>
    </p:spTree>
    <p:extLst>
      <p:ext uri="{BB962C8B-B14F-4D97-AF65-F5344CB8AC3E}">
        <p14:creationId xmlns:p14="http://schemas.microsoft.com/office/powerpoint/2010/main" val="214783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46580" rtl="0" eaLnBrk="1" fontAlgn="base" latinLnBrk="0" hangingPunct="1">
              <a:lnSpc>
                <a:spcPct val="100000"/>
              </a:lnSpc>
              <a:spcBef>
                <a:spcPct val="0"/>
              </a:spcBef>
              <a:spcAft>
                <a:spcPct val="0"/>
              </a:spcAft>
              <a:buClrTx/>
              <a:buSzTx/>
              <a:buFontTx/>
              <a:buNone/>
              <a:tabLst/>
              <a:defRPr/>
            </a:pPr>
            <a:fld id="{F4AC1A4D-C1B6-458D-9658-2E5D86FB6CBA}" type="slidenum">
              <a:rPr kumimoji="0" lang="en-US"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4658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r>
              <a:rPr lang="en-US" dirty="0"/>
              <a:t>The “Sharing of IPS” profile is part of IHE contribution to the IPS cross-SDO collaborative. </a:t>
            </a:r>
          </a:p>
          <a:p>
            <a:pPr eaLnBrk="1" hangingPunct="1"/>
            <a:r>
              <a:rPr lang="en-US" dirty="0"/>
              <a:t>I will cover a short introduction to the IPS, Document Sharing, and the variations supported.</a:t>
            </a:r>
          </a:p>
          <a:p>
            <a:pPr eaLnBrk="1" hangingPunct="1"/>
            <a:r>
              <a:rPr lang="en-US" dirty="0"/>
              <a:t>I am John Moehrke, Co-Chair of IHE IT-Infrastructure Committee, and employee of ByLight Consulting.</a:t>
            </a:r>
          </a:p>
        </p:txBody>
      </p:sp>
    </p:spTree>
    <p:extLst>
      <p:ext uri="{BB962C8B-B14F-4D97-AF65-F5344CB8AC3E}">
        <p14:creationId xmlns:p14="http://schemas.microsoft.com/office/powerpoint/2010/main" val="269214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
                <a:schemeClr val="accent1"/>
              </a:buClr>
              <a:buSzTx/>
              <a:buFontTx/>
              <a:buNone/>
              <a:tabLst/>
              <a:defRPr/>
            </a:pPr>
            <a:r>
              <a:rPr lang="en-US" b="0" i="0" dirty="0">
                <a:solidFill>
                  <a:srgbClr val="222222"/>
                </a:solidFill>
                <a:effectLst/>
                <a:latin typeface="Arial" panose="020B0604020202020204" pitchFamily="34" charset="0"/>
              </a:rPr>
              <a:t>Cross-SDO collaboration, each SDO providing standards artefacts designed to be complementary, and highlighting the strengths of each SDO.  CEN and ISO provide specifications that define the data model and IPS content;  HL7 contributed 2 implementation guides designed to assist implementers with both FHIR and CDA implementations.  SNOMED International supplied a free IPS terminology set with accompanying hierarchical ontology.  And IHE, with the </a:t>
            </a:r>
            <a:r>
              <a:rPr lang="en-US" b="0" i="0" dirty="0" err="1">
                <a:solidFill>
                  <a:srgbClr val="222222"/>
                </a:solidFill>
                <a:effectLst/>
                <a:latin typeface="Arial" panose="020B0604020202020204" pitchFamily="34" charset="0"/>
              </a:rPr>
              <a:t>sIPS</a:t>
            </a:r>
            <a:r>
              <a:rPr lang="en-US" b="0" i="0" dirty="0">
                <a:solidFill>
                  <a:srgbClr val="222222"/>
                </a:solidFill>
                <a:effectLst/>
                <a:latin typeface="Arial" panose="020B0604020202020204" pitchFamily="34" charset="0"/>
              </a:rPr>
              <a:t>, showing how easily IPS fits within existing Document Sharing infrastructure with conformance testing at IHE-Connectathon, and with upcoming use-case specific clarifications on the use of IPS content.</a:t>
            </a:r>
            <a:endParaRPr lang="en-US" dirty="0"/>
          </a:p>
          <a:p>
            <a:pPr marL="457200" indent="-457200">
              <a:buClr>
                <a:schemeClr val="accent1"/>
              </a:buClr>
            </a:pPr>
            <a:r>
              <a:rPr lang="en-US" dirty="0"/>
              <a:t>IPS is a standardized set of basic clinical data</a:t>
            </a:r>
          </a:p>
          <a:p>
            <a:pPr marL="457200" indent="-457200">
              <a:buClr>
                <a:schemeClr val="accent1"/>
              </a:buClr>
            </a:pPr>
            <a:r>
              <a:rPr lang="en-US" dirty="0"/>
              <a:t>It Includes most important health and care related facts, such as Medications, Allergies, Problems, Immunizations, Results and Procedures</a:t>
            </a:r>
          </a:p>
          <a:p>
            <a:pPr marL="457200" indent="-457200">
              <a:buClr>
                <a:schemeClr val="accent1"/>
              </a:buClr>
            </a:pPr>
            <a:r>
              <a:rPr lang="en-US" dirty="0"/>
              <a:t>A summarized version of a patient’s clinical data provides health professionals the essential information needed for care. It is not an exhaustive extract of the patient record.</a:t>
            </a:r>
          </a:p>
          <a:p>
            <a:pPr marL="0" lvl="0" indent="0" algn="l" rtl="0">
              <a:lnSpc>
                <a:spcPct val="100000"/>
              </a:lnSpc>
              <a:spcBef>
                <a:spcPts val="0"/>
              </a:spcBef>
              <a:spcAft>
                <a:spcPts val="0"/>
              </a:spcAft>
              <a:buClr>
                <a:schemeClr val="dk1"/>
              </a:buClr>
              <a:buSzPts val="1400"/>
              <a:buFont typeface="Calibri"/>
              <a:buNone/>
            </a:pPr>
            <a:r>
              <a:rPr lang="en-US" b="0" i="0" dirty="0">
                <a:solidFill>
                  <a:srgbClr val="222222"/>
                </a:solidFill>
                <a:effectLst/>
                <a:latin typeface="Arial" panose="020B0604020202020204" pitchFamily="34" charset="0"/>
              </a:rPr>
              <a:t>Although originally designed for cross-border unscheduled care, the IPS has also been implemented to support both scheduled and unscheduled care within a particular country, crossing other boundaries such as provinces, states, cities, and even organizations.  Although designed to ensure global adoption across national borders, the IPS has been recognized as a useful tool to support care across any geographic or organizational boundary.</a:t>
            </a:r>
            <a:endParaRPr lang="en-US" dirty="0"/>
          </a:p>
          <a:p>
            <a:pPr marL="457200" indent="-457200">
              <a:buClr>
                <a:schemeClr val="accent1"/>
              </a:buClr>
            </a:pPr>
            <a:endParaRPr lang="en-US" dirty="0"/>
          </a:p>
        </p:txBody>
      </p:sp>
      <p:sp>
        <p:nvSpPr>
          <p:cNvPr id="4" name="Slide Number Placeholder 3"/>
          <p:cNvSpPr>
            <a:spLocks noGrp="1"/>
          </p:cNvSpPr>
          <p:nvPr>
            <p:ph type="sldNum" sz="quarter" idx="5"/>
          </p:nvPr>
        </p:nvSpPr>
        <p:spPr/>
        <p:txBody>
          <a:bodyPr/>
          <a:lstStyle/>
          <a:p>
            <a:fld id="{261EF482-84D7-4CEF-9547-C21C04852DBD}" type="slidenum">
              <a:rPr lang="en-US" smtClean="0"/>
              <a:t>2</a:t>
            </a:fld>
            <a:endParaRPr lang="en-US" dirty="0"/>
          </a:p>
        </p:txBody>
      </p:sp>
    </p:spTree>
    <p:extLst>
      <p:ext uri="{BB962C8B-B14F-4D97-AF65-F5344CB8AC3E}">
        <p14:creationId xmlns:p14="http://schemas.microsoft.com/office/powerpoint/2010/main" val="25906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Sharing is a family of topology solutions. Starting 20 years ago with Cross-Enterprise Document Sharing (XDS), and most recently the Mobile Health Document Sharing (MHDS) that is based completely on FHIR infrastructure. </a:t>
            </a:r>
          </a:p>
          <a:p>
            <a:r>
              <a:rPr lang="en-US" dirty="0"/>
              <a:t>Key to Document Sharing is a defined Metadata model that enables discovery, privacy, identity, document lifecycle, exchange methods, and provenance.</a:t>
            </a:r>
          </a:p>
          <a:p>
            <a:r>
              <a:rPr lang="en-US" dirty="0"/>
              <a:t>Document Sharing is specifically content agnostic, so any kind of document can be shared. </a:t>
            </a:r>
          </a:p>
          <a:p>
            <a:r>
              <a:rPr lang="en-US" dirty="0"/>
              <a:t>Formal healthcare documents like CDA have been the implementation focus, but the solution is not limited to CDA.</a:t>
            </a:r>
          </a:p>
          <a:p>
            <a:r>
              <a:rPr lang="en-US" dirty="0"/>
              <a:t>Supporting FHIR-Documents with no need to change Document Sharing at all</a:t>
            </a:r>
          </a:p>
          <a:p>
            <a:r>
              <a:rPr lang="en-US" dirty="0"/>
              <a:t>Other document types include DICOM, PDF, Text, and images.</a:t>
            </a:r>
          </a:p>
          <a:p>
            <a:r>
              <a:rPr lang="en-US" dirty="0"/>
              <a:t>Specifically Document, in Document Sharing, is a very unconstrained concept, not limited to formal “documents”, including any kind of file.</a:t>
            </a:r>
          </a:p>
          <a:p>
            <a:r>
              <a:rPr lang="en-US" dirty="0"/>
              <a:t>Within Document Sharing there are relationships between document entries. Transforms, Signs, and Replaces can be used to show lifecycle management of documents. Shown in blue is an example where an EMR publishes an IPS, and then publishes a set of transforms in other syntactic formats. All are the same semantic content, so they all clearly show their parentage to the IPS content.</a:t>
            </a:r>
          </a:p>
          <a:p>
            <a:r>
              <a:rPr lang="en-US" dirty="0"/>
              <a:t>There are also special kinds of document entries such as On-Demand, and Delayed Document Assembly. More on On-Demand later.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FF194C-9619-40B7-9733-83494643ED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63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61EF482-84D7-4CEF-9547-C21C04852DBD}" type="slidenum">
              <a:rPr lang="en-US" smtClean="0"/>
              <a:t>4</a:t>
            </a:fld>
            <a:endParaRPr lang="en-US"/>
          </a:p>
        </p:txBody>
      </p:sp>
    </p:spTree>
    <p:extLst>
      <p:ext uri="{BB962C8B-B14F-4D97-AF65-F5344CB8AC3E}">
        <p14:creationId xmlns:p14="http://schemas.microsoft.com/office/powerpoint/2010/main" val="410205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IHE Connectathon is about testing both at the Profile level, but also at the overall workflow.</a:t>
            </a:r>
          </a:p>
        </p:txBody>
      </p:sp>
      <p:sp>
        <p:nvSpPr>
          <p:cNvPr id="4" name="Slide Number Placeholder 3"/>
          <p:cNvSpPr>
            <a:spLocks noGrp="1"/>
          </p:cNvSpPr>
          <p:nvPr>
            <p:ph type="sldNum" sz="quarter" idx="5"/>
          </p:nvPr>
        </p:nvSpPr>
        <p:spPr/>
        <p:txBody>
          <a:bodyPr/>
          <a:lstStyle/>
          <a:p>
            <a:fld id="{261EF482-84D7-4CEF-9547-C21C04852DBD}" type="slidenum">
              <a:rPr lang="en-US" smtClean="0"/>
              <a:t>6</a:t>
            </a:fld>
            <a:endParaRPr lang="en-US"/>
          </a:p>
        </p:txBody>
      </p:sp>
    </p:spTree>
    <p:extLst>
      <p:ext uri="{BB962C8B-B14F-4D97-AF65-F5344CB8AC3E}">
        <p14:creationId xmlns:p14="http://schemas.microsoft.com/office/powerpoint/2010/main" val="22030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2D860F6-DE1C-4697-BCBA-A25A15CD8A46}" type="slidenum">
              <a:rPr lang="en-US" smtClean="0"/>
              <a:pPr>
                <a:defRPr/>
              </a:pPr>
              <a:t>‹#›</a:t>
            </a:fld>
            <a:endParaRPr lang="en-US" dirty="0"/>
          </a:p>
        </p:txBody>
      </p:sp>
    </p:spTree>
    <p:extLst>
      <p:ext uri="{BB962C8B-B14F-4D97-AF65-F5344CB8AC3E}">
        <p14:creationId xmlns:p14="http://schemas.microsoft.com/office/powerpoint/2010/main" val="2822720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099C2A83-EF00-401F-BC21-C4B046CA19AB}" type="slidenum">
              <a:rPr lang="en-US" smtClean="0"/>
              <a:pPr>
                <a:defRPr/>
              </a:pPr>
              <a:t>‹#›</a:t>
            </a:fld>
            <a:endParaRPr lang="en-US" dirty="0"/>
          </a:p>
        </p:txBody>
      </p:sp>
    </p:spTree>
    <p:extLst>
      <p:ext uri="{BB962C8B-B14F-4D97-AF65-F5344CB8AC3E}">
        <p14:creationId xmlns:p14="http://schemas.microsoft.com/office/powerpoint/2010/main" val="2872499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850C496-3AA9-45BC-97EB-A98B2975A250}" type="slidenum">
              <a:rPr lang="en-US" smtClean="0"/>
              <a:pPr>
                <a:defRPr/>
              </a:pPr>
              <a:t>‹#›</a:t>
            </a:fld>
            <a:endParaRPr lang="en-US" dirty="0"/>
          </a:p>
        </p:txBody>
      </p:sp>
    </p:spTree>
    <p:extLst>
      <p:ext uri="{BB962C8B-B14F-4D97-AF65-F5344CB8AC3E}">
        <p14:creationId xmlns:p14="http://schemas.microsoft.com/office/powerpoint/2010/main" val="563889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11/21/2023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dirty="0"/>
          </a:p>
        </p:txBody>
      </p:sp>
      <p:pic>
        <p:nvPicPr>
          <p:cNvPr id="7" name="Picture 6" descr="Background_Duo_266.jpg">
            <a:extLst>
              <a:ext uri="{FF2B5EF4-FFF2-40B4-BE49-F238E27FC236}">
                <a16:creationId xmlns:a16="http://schemas.microsoft.com/office/drawing/2014/main" id="{DFBC25E3-3531-47DD-9D12-AD2DA68DEA80}"/>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978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03970" y="228321"/>
            <a:ext cx="11784061" cy="563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dirty="0"/>
              <a:t>UNCLASSIFIED/FOR OFFICIAL USE ONLY</a:t>
            </a:r>
          </a:p>
        </p:txBody>
      </p:sp>
      <p:sp>
        <p:nvSpPr>
          <p:cNvPr id="5" name="Rectangle 6"/>
          <p:cNvSpPr>
            <a:spLocks noGrp="1" noChangeArrowheads="1"/>
          </p:cNvSpPr>
          <p:nvPr>
            <p:ph type="sldNum" sz="quarter" idx="12"/>
          </p:nvPr>
        </p:nvSpPr>
        <p:spPr>
          <a:ln/>
        </p:spPr>
        <p:txBody>
          <a:bodyPr/>
          <a:lstStyle>
            <a:lvl1pPr>
              <a:defRPr/>
            </a:lvl1pPr>
          </a:lstStyle>
          <a:p>
            <a:pPr>
              <a:defRPr/>
            </a:pPr>
            <a:fld id="{6113BE25-90D9-457A-8297-313575C5D3D8}" type="slidenum">
              <a:rPr lang="en-US"/>
              <a:pPr>
                <a:defRPr/>
              </a:pPr>
              <a:t>‹#›</a:t>
            </a:fld>
            <a:endParaRPr lang="en-US" dirty="0"/>
          </a:p>
        </p:txBody>
      </p:sp>
    </p:spTree>
    <p:extLst>
      <p:ext uri="{BB962C8B-B14F-4D97-AF65-F5344CB8AC3E}">
        <p14:creationId xmlns:p14="http://schemas.microsoft.com/office/powerpoint/2010/main" val="2228130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889958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4036991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187785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2691002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779357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3596510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36892F5-F7A2-420A-8BF3-D2A2054912B1}" type="slidenum">
              <a:rPr lang="en-US" smtClean="0"/>
              <a:pPr>
                <a:defRPr/>
              </a:pPr>
              <a:t>‹#›</a:t>
            </a:fld>
            <a:endParaRPr lang="en-US" dirty="0"/>
          </a:p>
        </p:txBody>
      </p:sp>
    </p:spTree>
    <p:extLst>
      <p:ext uri="{BB962C8B-B14F-4D97-AF65-F5344CB8AC3E}">
        <p14:creationId xmlns:p14="http://schemas.microsoft.com/office/powerpoint/2010/main" val="123251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4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275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0884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dirty="0"/>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9603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11/21/2023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dirty="0"/>
          </a:p>
        </p:txBody>
      </p:sp>
    </p:spTree>
    <p:extLst>
      <p:ext uri="{BB962C8B-B14F-4D97-AF65-F5344CB8AC3E}">
        <p14:creationId xmlns:p14="http://schemas.microsoft.com/office/powerpoint/2010/main" val="27937402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7939C3E-B5AB-4E49-A695-631B6560CA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06971" y="6366884"/>
            <a:ext cx="3338286" cy="290286"/>
          </a:xfrm>
          <a:prstGeom prst="rect">
            <a:avLst/>
          </a:prstGeom>
        </p:spPr>
      </p:pic>
      <p:grpSp>
        <p:nvGrpSpPr>
          <p:cNvPr id="8" name="Graphic 4">
            <a:extLst>
              <a:ext uri="{FF2B5EF4-FFF2-40B4-BE49-F238E27FC236}">
                <a16:creationId xmlns:a16="http://schemas.microsoft.com/office/drawing/2014/main" id="{A9D83B11-0DA6-49F0-9208-EACD7017A656}"/>
              </a:ext>
            </a:extLst>
          </p:cNvPr>
          <p:cNvGrpSpPr/>
          <p:nvPr userDrawn="1"/>
        </p:nvGrpSpPr>
        <p:grpSpPr>
          <a:xfrm>
            <a:off x="-4653872" y="-1698171"/>
            <a:ext cx="8979131" cy="8766628"/>
            <a:chOff x="4781592" y="2447357"/>
            <a:chExt cx="231299" cy="225825"/>
          </a:xfrm>
        </p:grpSpPr>
        <p:sp>
          <p:nvSpPr>
            <p:cNvPr id="9" name="Freeform: Shape 8">
              <a:extLst>
                <a:ext uri="{FF2B5EF4-FFF2-40B4-BE49-F238E27FC236}">
                  <a16:creationId xmlns:a16="http://schemas.microsoft.com/office/drawing/2014/main" id="{7562A5B4-B233-4F86-95EC-9DA1D413EE68}"/>
                </a:ext>
              </a:extLst>
            </p:cNvPr>
            <p:cNvSpPr/>
            <p:nvPr/>
          </p:nvSpPr>
          <p:spPr>
            <a:xfrm>
              <a:off x="4803267" y="2447357"/>
              <a:ext cx="189368" cy="155740"/>
            </a:xfrm>
            <a:custGeom>
              <a:avLst/>
              <a:gdLst>
                <a:gd name="connsiteX0" fmla="*/ 188887 w 189368"/>
                <a:gd name="connsiteY0" fmla="*/ 85255 h 155740"/>
                <a:gd name="connsiteX1" fmla="*/ 85255 w 189368"/>
                <a:gd name="connsiteY1" fmla="*/ 483 h 155740"/>
                <a:gd name="connsiteX2" fmla="*/ 483 w 189368"/>
                <a:gd name="connsiteY2" fmla="*/ 104115 h 155740"/>
                <a:gd name="connsiteX3" fmla="*/ 12484 w 189368"/>
                <a:gd name="connsiteY3" fmla="*/ 141548 h 155740"/>
                <a:gd name="connsiteX4" fmla="*/ 77445 w 189368"/>
                <a:gd name="connsiteY4" fmla="*/ 101257 h 155740"/>
                <a:gd name="connsiteX5" fmla="*/ 166980 w 189368"/>
                <a:gd name="connsiteY5" fmla="*/ 155740 h 155740"/>
                <a:gd name="connsiteX6" fmla="*/ 188887 w 189368"/>
                <a:gd name="connsiteY6" fmla="*/ 85255 h 155740"/>
                <a:gd name="connsiteX7" fmla="*/ 100209 w 189368"/>
                <a:gd name="connsiteY7" fmla="*/ 41916 h 155740"/>
                <a:gd name="connsiteX8" fmla="*/ 21247 w 189368"/>
                <a:gd name="connsiteY8" fmla="*/ 69825 h 155740"/>
                <a:gd name="connsiteX9" fmla="*/ 101162 w 189368"/>
                <a:gd name="connsiteY9" fmla="*/ 20676 h 155740"/>
                <a:gd name="connsiteX10" fmla="*/ 173361 w 189368"/>
                <a:gd name="connsiteY10" fmla="*/ 79159 h 155740"/>
                <a:gd name="connsiteX11" fmla="*/ 100209 w 189368"/>
                <a:gd name="connsiteY11" fmla="*/ 41916 h 15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368" h="155740">
                  <a:moveTo>
                    <a:pt x="188887" y="85255"/>
                  </a:moveTo>
                  <a:cubicBezTo>
                    <a:pt x="183648" y="33249"/>
                    <a:pt x="137262" y="-4756"/>
                    <a:pt x="85255" y="483"/>
                  </a:cubicBezTo>
                  <a:cubicBezTo>
                    <a:pt x="33249" y="5721"/>
                    <a:pt x="-4756" y="52108"/>
                    <a:pt x="483" y="104115"/>
                  </a:cubicBezTo>
                  <a:cubicBezTo>
                    <a:pt x="1816" y="117735"/>
                    <a:pt x="6102" y="130404"/>
                    <a:pt x="12484" y="141548"/>
                  </a:cubicBezTo>
                  <a:cubicBezTo>
                    <a:pt x="26295" y="119640"/>
                    <a:pt x="49727" y="104019"/>
                    <a:pt x="77445" y="101257"/>
                  </a:cubicBezTo>
                  <a:cubicBezTo>
                    <a:pt x="116973" y="97257"/>
                    <a:pt x="152978" y="120498"/>
                    <a:pt x="166980" y="155740"/>
                  </a:cubicBezTo>
                  <a:cubicBezTo>
                    <a:pt x="182982" y="136785"/>
                    <a:pt x="191554" y="111830"/>
                    <a:pt x="188887" y="85255"/>
                  </a:cubicBezTo>
                  <a:close/>
                  <a:moveTo>
                    <a:pt x="100209" y="41916"/>
                  </a:moveTo>
                  <a:cubicBezTo>
                    <a:pt x="53251" y="41154"/>
                    <a:pt x="21247" y="69825"/>
                    <a:pt x="21247" y="69825"/>
                  </a:cubicBezTo>
                  <a:cubicBezTo>
                    <a:pt x="21247" y="69825"/>
                    <a:pt x="35058" y="18961"/>
                    <a:pt x="101162" y="20676"/>
                  </a:cubicBezTo>
                  <a:cubicBezTo>
                    <a:pt x="157455" y="22104"/>
                    <a:pt x="173361" y="79159"/>
                    <a:pt x="173361" y="79159"/>
                  </a:cubicBezTo>
                  <a:cubicBezTo>
                    <a:pt x="173361" y="79159"/>
                    <a:pt x="139929" y="42583"/>
                    <a:pt x="100209" y="41916"/>
                  </a:cubicBezTo>
                  <a:close/>
                </a:path>
              </a:pathLst>
            </a:custGeom>
            <a:solidFill>
              <a:srgbClr val="57A345"/>
            </a:solidFill>
            <a:ln w="9525" cap="flat">
              <a:noFill/>
              <a:prstDash val="solid"/>
              <a:miter/>
            </a:ln>
          </p:spPr>
          <p:txBody>
            <a:bodyPr rtlCol="0" anchor="ctr"/>
            <a:lstStyle/>
            <a:p>
              <a:endParaRPr lang="nl-BE"/>
            </a:p>
          </p:txBody>
        </p:sp>
        <p:sp>
          <p:nvSpPr>
            <p:cNvPr id="10" name="Freeform: Shape 9">
              <a:extLst>
                <a:ext uri="{FF2B5EF4-FFF2-40B4-BE49-F238E27FC236}">
                  <a16:creationId xmlns:a16="http://schemas.microsoft.com/office/drawing/2014/main" id="{9C65C63A-7AB6-42EE-BB73-8033A5602664}"/>
                </a:ext>
              </a:extLst>
            </p:cNvPr>
            <p:cNvSpPr/>
            <p:nvPr/>
          </p:nvSpPr>
          <p:spPr>
            <a:xfrm>
              <a:off x="4828889" y="2482581"/>
              <a:ext cx="184002" cy="190601"/>
            </a:xfrm>
            <a:custGeom>
              <a:avLst/>
              <a:gdLst>
                <a:gd name="connsiteX0" fmla="*/ 125159 w 184002"/>
                <a:gd name="connsiteY0" fmla="*/ 7264 h 190601"/>
                <a:gd name="connsiteX1" fmla="*/ 86201 w 184002"/>
                <a:gd name="connsiteY1" fmla="*/ 25 h 190601"/>
                <a:gd name="connsiteX2" fmla="*/ 90964 w 184002"/>
                <a:gd name="connsiteY2" fmla="*/ 76891 h 190601"/>
                <a:gd name="connsiteX3" fmla="*/ 0 w 184002"/>
                <a:gd name="connsiteY3" fmla="*/ 130327 h 190601"/>
                <a:gd name="connsiteX4" fmla="*/ 52007 w 184002"/>
                <a:gd name="connsiteY4" fmla="*/ 183286 h 190601"/>
                <a:gd name="connsiteX5" fmla="*/ 176689 w 184002"/>
                <a:gd name="connsiteY5" fmla="*/ 131851 h 190601"/>
                <a:gd name="connsiteX6" fmla="*/ 125159 w 184002"/>
                <a:gd name="connsiteY6" fmla="*/ 7264 h 190601"/>
                <a:gd name="connsiteX7" fmla="*/ 152114 w 184002"/>
                <a:gd name="connsiteY7" fmla="*/ 131946 h 190601"/>
                <a:gd name="connsiteX8" fmla="*/ 65818 w 184002"/>
                <a:gd name="connsiteY8" fmla="*/ 168141 h 190601"/>
                <a:gd name="connsiteX9" fmla="*/ 133731 w 184002"/>
                <a:gd name="connsiteY9" fmla="*/ 120992 h 190601"/>
                <a:gd name="connsiteX10" fmla="*/ 146590 w 184002"/>
                <a:gd name="connsiteY10" fmla="*/ 37648 h 190601"/>
                <a:gd name="connsiteX11" fmla="*/ 152114 w 184002"/>
                <a:gd name="connsiteY11" fmla="*/ 131946 h 1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002" h="190601">
                  <a:moveTo>
                    <a:pt x="125159" y="7264"/>
                  </a:moveTo>
                  <a:cubicBezTo>
                    <a:pt x="112395" y="1930"/>
                    <a:pt x="99155" y="-261"/>
                    <a:pt x="86201" y="25"/>
                  </a:cubicBezTo>
                  <a:cubicBezTo>
                    <a:pt x="99060" y="22789"/>
                    <a:pt x="101727" y="50888"/>
                    <a:pt x="90964" y="76891"/>
                  </a:cubicBezTo>
                  <a:cubicBezTo>
                    <a:pt x="75629" y="113848"/>
                    <a:pt x="37814" y="134708"/>
                    <a:pt x="0" y="130327"/>
                  </a:cubicBezTo>
                  <a:cubicBezTo>
                    <a:pt x="9144" y="153472"/>
                    <a:pt x="27242" y="172999"/>
                    <a:pt x="52007" y="183286"/>
                  </a:cubicBezTo>
                  <a:cubicBezTo>
                    <a:pt x="100679" y="203479"/>
                    <a:pt x="156401" y="180428"/>
                    <a:pt x="176689" y="131851"/>
                  </a:cubicBezTo>
                  <a:cubicBezTo>
                    <a:pt x="196882" y="83273"/>
                    <a:pt x="173831" y="27457"/>
                    <a:pt x="125159" y="7264"/>
                  </a:cubicBezTo>
                  <a:close/>
                  <a:moveTo>
                    <a:pt x="152114" y="131946"/>
                  </a:moveTo>
                  <a:cubicBezTo>
                    <a:pt x="124016" y="181190"/>
                    <a:pt x="65818" y="168141"/>
                    <a:pt x="65818" y="168141"/>
                  </a:cubicBezTo>
                  <a:cubicBezTo>
                    <a:pt x="65818" y="168141"/>
                    <a:pt x="114205" y="155949"/>
                    <a:pt x="133731" y="120992"/>
                  </a:cubicBezTo>
                  <a:cubicBezTo>
                    <a:pt x="156877" y="79749"/>
                    <a:pt x="146590" y="37648"/>
                    <a:pt x="146590" y="37648"/>
                  </a:cubicBezTo>
                  <a:cubicBezTo>
                    <a:pt x="146590" y="37648"/>
                    <a:pt x="185166" y="74129"/>
                    <a:pt x="152114" y="131946"/>
                  </a:cubicBezTo>
                  <a:close/>
                </a:path>
              </a:pathLst>
            </a:custGeom>
            <a:solidFill>
              <a:srgbClr val="F28932"/>
            </a:solidFill>
            <a:ln w="9525" cap="flat">
              <a:noFill/>
              <a:prstDash val="solid"/>
              <a:miter/>
            </a:ln>
          </p:spPr>
          <p:txBody>
            <a:bodyPr rtlCol="0" anchor="ctr"/>
            <a:lstStyle/>
            <a:p>
              <a:endParaRPr lang="nl-BE"/>
            </a:p>
          </p:txBody>
        </p:sp>
        <p:sp>
          <p:nvSpPr>
            <p:cNvPr id="11" name="Freeform: Shape 10">
              <a:extLst>
                <a:ext uri="{FF2B5EF4-FFF2-40B4-BE49-F238E27FC236}">
                  <a16:creationId xmlns:a16="http://schemas.microsoft.com/office/drawing/2014/main" id="{24B6E94A-CB29-4F9E-B267-E6527731A67D}"/>
                </a:ext>
              </a:extLst>
            </p:cNvPr>
            <p:cNvSpPr/>
            <p:nvPr/>
          </p:nvSpPr>
          <p:spPr>
            <a:xfrm>
              <a:off x="4781592" y="2481923"/>
              <a:ext cx="180360" cy="190568"/>
            </a:xfrm>
            <a:custGeom>
              <a:avLst/>
              <a:gdLst>
                <a:gd name="connsiteX0" fmla="*/ 110352 w 180360"/>
                <a:gd name="connsiteY0" fmla="*/ 106125 h 190568"/>
                <a:gd name="connsiteX1" fmla="*/ 106542 w 180360"/>
                <a:gd name="connsiteY1" fmla="*/ 683 h 190568"/>
                <a:gd name="connsiteX2" fmla="*/ 35200 w 180360"/>
                <a:gd name="connsiteY2" fmla="*/ 21257 h 190568"/>
                <a:gd name="connsiteX3" fmla="*/ 21388 w 180360"/>
                <a:gd name="connsiteY3" fmla="*/ 155369 h 190568"/>
                <a:gd name="connsiteX4" fmla="*/ 155500 w 180360"/>
                <a:gd name="connsiteY4" fmla="*/ 169181 h 190568"/>
                <a:gd name="connsiteX5" fmla="*/ 180361 w 180360"/>
                <a:gd name="connsiteY5" fmla="*/ 138320 h 190568"/>
                <a:gd name="connsiteX6" fmla="*/ 110352 w 180360"/>
                <a:gd name="connsiteY6" fmla="*/ 106125 h 190568"/>
                <a:gd name="connsiteX7" fmla="*/ 32914 w 180360"/>
                <a:gd name="connsiteY7" fmla="*/ 133748 h 190568"/>
                <a:gd name="connsiteX8" fmla="*/ 42058 w 180360"/>
                <a:gd name="connsiteY8" fmla="*/ 40688 h 190568"/>
                <a:gd name="connsiteX9" fmla="*/ 51297 w 180360"/>
                <a:gd name="connsiteY9" fmla="*/ 122794 h 190568"/>
                <a:gd name="connsiteX10" fmla="*/ 118543 w 180360"/>
                <a:gd name="connsiteY10" fmla="*/ 173657 h 190568"/>
                <a:gd name="connsiteX11" fmla="*/ 32914 w 180360"/>
                <a:gd name="connsiteY11" fmla="*/ 133748 h 19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60" h="190568">
                  <a:moveTo>
                    <a:pt x="110352" y="106125"/>
                  </a:moveTo>
                  <a:cubicBezTo>
                    <a:pt x="85111" y="75074"/>
                    <a:pt x="84730" y="31925"/>
                    <a:pt x="106542" y="683"/>
                  </a:cubicBezTo>
                  <a:cubicBezTo>
                    <a:pt x="81777" y="-2269"/>
                    <a:pt x="55964" y="4303"/>
                    <a:pt x="35200" y="21257"/>
                  </a:cubicBezTo>
                  <a:cubicBezTo>
                    <a:pt x="-5663" y="54500"/>
                    <a:pt x="-11854" y="114507"/>
                    <a:pt x="21388" y="155369"/>
                  </a:cubicBezTo>
                  <a:cubicBezTo>
                    <a:pt x="54631" y="196232"/>
                    <a:pt x="114638" y="202423"/>
                    <a:pt x="155500" y="169181"/>
                  </a:cubicBezTo>
                  <a:cubicBezTo>
                    <a:pt x="166168" y="160513"/>
                    <a:pt x="174455" y="149940"/>
                    <a:pt x="180361" y="138320"/>
                  </a:cubicBezTo>
                  <a:cubicBezTo>
                    <a:pt x="154167" y="138891"/>
                    <a:pt x="128164" y="127937"/>
                    <a:pt x="110352" y="106125"/>
                  </a:cubicBezTo>
                  <a:close/>
                  <a:moveTo>
                    <a:pt x="32914" y="133748"/>
                  </a:moveTo>
                  <a:cubicBezTo>
                    <a:pt x="3005" y="85646"/>
                    <a:pt x="42058" y="40688"/>
                    <a:pt x="42058" y="40688"/>
                  </a:cubicBezTo>
                  <a:cubicBezTo>
                    <a:pt x="42058" y="40688"/>
                    <a:pt x="29866" y="89075"/>
                    <a:pt x="51297" y="122794"/>
                  </a:cubicBezTo>
                  <a:cubicBezTo>
                    <a:pt x="76633" y="162704"/>
                    <a:pt x="118543" y="173657"/>
                    <a:pt x="118543" y="173657"/>
                  </a:cubicBezTo>
                  <a:cubicBezTo>
                    <a:pt x="118543" y="173657"/>
                    <a:pt x="68156" y="190231"/>
                    <a:pt x="32914" y="133748"/>
                  </a:cubicBezTo>
                  <a:close/>
                </a:path>
              </a:pathLst>
            </a:custGeom>
            <a:solidFill>
              <a:srgbClr val="464FA1"/>
            </a:solidFill>
            <a:ln w="9525" cap="flat">
              <a:noFill/>
              <a:prstDash val="solid"/>
              <a:miter/>
            </a:ln>
          </p:spPr>
          <p:txBody>
            <a:bodyPr rtlCol="0" anchor="ctr"/>
            <a:lstStyle/>
            <a:p>
              <a:endParaRPr lang="nl-BE"/>
            </a:p>
          </p:txBody>
        </p:sp>
        <p:sp>
          <p:nvSpPr>
            <p:cNvPr id="12" name="Freeform: Shape 11">
              <a:extLst>
                <a:ext uri="{FF2B5EF4-FFF2-40B4-BE49-F238E27FC236}">
                  <a16:creationId xmlns:a16="http://schemas.microsoft.com/office/drawing/2014/main" id="{96BBFD08-A75F-4809-BD66-6985009DAF9C}"/>
                </a:ext>
              </a:extLst>
            </p:cNvPr>
            <p:cNvSpPr/>
            <p:nvPr/>
          </p:nvSpPr>
          <p:spPr>
            <a:xfrm>
              <a:off x="4803641" y="2447411"/>
              <a:ext cx="103257" cy="141493"/>
            </a:xfrm>
            <a:custGeom>
              <a:avLst/>
              <a:gdLst>
                <a:gd name="connsiteX0" fmla="*/ 103257 w 103257"/>
                <a:gd name="connsiteY0" fmla="*/ 42148 h 141493"/>
                <a:gd name="connsiteX1" fmla="*/ 100209 w 103257"/>
                <a:gd name="connsiteY1" fmla="*/ 41958 h 141493"/>
                <a:gd name="connsiteX2" fmla="*/ 21247 w 103257"/>
                <a:gd name="connsiteY2" fmla="*/ 69771 h 141493"/>
                <a:gd name="connsiteX3" fmla="*/ 101162 w 103257"/>
                <a:gd name="connsiteY3" fmla="*/ 20622 h 141493"/>
                <a:gd name="connsiteX4" fmla="*/ 103257 w 103257"/>
                <a:gd name="connsiteY4" fmla="*/ 20812 h 141493"/>
                <a:gd name="connsiteX5" fmla="*/ 103257 w 103257"/>
                <a:gd name="connsiteY5" fmla="*/ 429 h 141493"/>
                <a:gd name="connsiteX6" fmla="*/ 85255 w 103257"/>
                <a:gd name="connsiteY6" fmla="*/ 429 h 141493"/>
                <a:gd name="connsiteX7" fmla="*/ 483 w 103257"/>
                <a:gd name="connsiteY7" fmla="*/ 104061 h 141493"/>
                <a:gd name="connsiteX8" fmla="*/ 12484 w 103257"/>
                <a:gd name="connsiteY8" fmla="*/ 141494 h 141493"/>
                <a:gd name="connsiteX9" fmla="*/ 77445 w 103257"/>
                <a:gd name="connsiteY9" fmla="*/ 101203 h 141493"/>
                <a:gd name="connsiteX10" fmla="*/ 103257 w 103257"/>
                <a:gd name="connsiteY10" fmla="*/ 102537 h 141493"/>
                <a:gd name="connsiteX11" fmla="*/ 103257 w 103257"/>
                <a:gd name="connsiteY11" fmla="*/ 42148 h 14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7" h="141493">
                  <a:moveTo>
                    <a:pt x="103257" y="42148"/>
                  </a:moveTo>
                  <a:cubicBezTo>
                    <a:pt x="102210" y="42053"/>
                    <a:pt x="101162" y="41958"/>
                    <a:pt x="100209" y="41958"/>
                  </a:cubicBezTo>
                  <a:cubicBezTo>
                    <a:pt x="53251" y="41100"/>
                    <a:pt x="21247" y="69771"/>
                    <a:pt x="21247" y="69771"/>
                  </a:cubicBezTo>
                  <a:cubicBezTo>
                    <a:pt x="21247" y="69771"/>
                    <a:pt x="35058" y="18907"/>
                    <a:pt x="101162" y="20622"/>
                  </a:cubicBezTo>
                  <a:cubicBezTo>
                    <a:pt x="101924" y="20622"/>
                    <a:pt x="102591" y="20812"/>
                    <a:pt x="103257" y="20812"/>
                  </a:cubicBezTo>
                  <a:lnTo>
                    <a:pt x="103257" y="429"/>
                  </a:lnTo>
                  <a:cubicBezTo>
                    <a:pt x="97352" y="-143"/>
                    <a:pt x="91351" y="-143"/>
                    <a:pt x="85255" y="429"/>
                  </a:cubicBezTo>
                  <a:cubicBezTo>
                    <a:pt x="33249" y="5667"/>
                    <a:pt x="-4756" y="52054"/>
                    <a:pt x="483" y="104061"/>
                  </a:cubicBezTo>
                  <a:cubicBezTo>
                    <a:pt x="1816" y="117681"/>
                    <a:pt x="6102" y="130350"/>
                    <a:pt x="12484" y="141494"/>
                  </a:cubicBezTo>
                  <a:cubicBezTo>
                    <a:pt x="26295" y="119586"/>
                    <a:pt x="49727" y="103965"/>
                    <a:pt x="77445" y="101203"/>
                  </a:cubicBezTo>
                  <a:cubicBezTo>
                    <a:pt x="86303" y="100346"/>
                    <a:pt x="94971" y="100822"/>
                    <a:pt x="103257" y="102537"/>
                  </a:cubicBezTo>
                  <a:lnTo>
                    <a:pt x="103257" y="42148"/>
                  </a:lnTo>
                  <a:close/>
                </a:path>
              </a:pathLst>
            </a:custGeom>
            <a:solidFill>
              <a:srgbClr val="57A345"/>
            </a:solidFill>
            <a:ln w="9525"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E5EE0128-91DC-4DCC-8020-E67D05B3F111}"/>
              </a:ext>
            </a:extLst>
          </p:cNvPr>
          <p:cNvSpPr>
            <a:spLocks noGrp="1"/>
          </p:cNvSpPr>
          <p:nvPr>
            <p:ph type="ctrTitle"/>
          </p:nvPr>
        </p:nvSpPr>
        <p:spPr>
          <a:xfrm>
            <a:off x="4747260" y="752569"/>
            <a:ext cx="5920740" cy="2387600"/>
          </a:xfrm>
        </p:spPr>
        <p:txBody>
          <a:bodyPr anchor="b"/>
          <a:lstStyle>
            <a:lvl1pPr algn="l">
              <a:defRPr sz="6000"/>
            </a:lvl1pPr>
          </a:lstStyle>
          <a:p>
            <a:r>
              <a:rPr lang="en-US"/>
              <a:t>Click to edit Master title style</a:t>
            </a:r>
            <a:endParaRPr lang="nl-BE" dirty="0"/>
          </a:p>
        </p:txBody>
      </p:sp>
      <p:sp>
        <p:nvSpPr>
          <p:cNvPr id="3" name="Subtitle 2">
            <a:extLst>
              <a:ext uri="{FF2B5EF4-FFF2-40B4-BE49-F238E27FC236}">
                <a16:creationId xmlns:a16="http://schemas.microsoft.com/office/drawing/2014/main" id="{3EBC808A-A465-4F02-8281-D9EB43465EFF}"/>
              </a:ext>
            </a:extLst>
          </p:cNvPr>
          <p:cNvSpPr>
            <a:spLocks noGrp="1"/>
          </p:cNvSpPr>
          <p:nvPr>
            <p:ph type="subTitle" idx="1"/>
          </p:nvPr>
        </p:nvSpPr>
        <p:spPr>
          <a:xfrm>
            <a:off x="4747260" y="3232244"/>
            <a:ext cx="5920740"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dirty="0"/>
          </a:p>
        </p:txBody>
      </p:sp>
      <p:cxnSp>
        <p:nvCxnSpPr>
          <p:cNvPr id="13" name="Straight Connector 12">
            <a:extLst>
              <a:ext uri="{FF2B5EF4-FFF2-40B4-BE49-F238E27FC236}">
                <a16:creationId xmlns:a16="http://schemas.microsoft.com/office/drawing/2014/main" id="{C04E5DAB-84D9-4125-853B-5B83C8DE371D}"/>
              </a:ext>
            </a:extLst>
          </p:cNvPr>
          <p:cNvCxnSpPr>
            <a:cxnSpLocks/>
          </p:cNvCxnSpPr>
          <p:nvPr userDrawn="1"/>
        </p:nvCxnSpPr>
        <p:spPr>
          <a:xfrm>
            <a:off x="4747260" y="3151621"/>
            <a:ext cx="6924890" cy="0"/>
          </a:xfrm>
          <a:prstGeom prst="line">
            <a:avLst/>
          </a:prstGeom>
          <a:ln w="25400">
            <a:solidFill>
              <a:srgbClr val="57A34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186432"/>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4A70-373F-4254-AA42-366F7BB2FC3C}"/>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15B522CF-73EA-401E-B9DC-B0560BE48B62}"/>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6" name="Slide Number Placeholder 5">
            <a:extLst>
              <a:ext uri="{FF2B5EF4-FFF2-40B4-BE49-F238E27FC236}">
                <a16:creationId xmlns:a16="http://schemas.microsoft.com/office/drawing/2014/main" id="{328D6903-6A54-4057-B1E9-7D35AA7DD7C1}"/>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145037522"/>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0A33-851D-4EDB-B496-F2405A56EC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E8CBD086-9F6B-4778-B22C-F811A85EE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a:extLst>
              <a:ext uri="{FF2B5EF4-FFF2-40B4-BE49-F238E27FC236}">
                <a16:creationId xmlns:a16="http://schemas.microsoft.com/office/drawing/2014/main" id="{891748EE-3AB5-4977-BBDA-CC68B8B5CEAC}"/>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43411136"/>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D954-C3FA-4A17-A4EF-2E336D666AC1}"/>
              </a:ext>
            </a:extLst>
          </p:cNvPr>
          <p:cNvSpPr>
            <a:spLocks noGrp="1"/>
          </p:cNvSpPr>
          <p:nvPr>
            <p:ph type="title"/>
          </p:nvPr>
        </p:nvSpPr>
        <p:spPr/>
        <p:txBody>
          <a:bodyPr/>
          <a:lstStyle/>
          <a:p>
            <a:r>
              <a:rPr lang="en-US"/>
              <a:t>Click to edit Master title style</a:t>
            </a:r>
            <a:endParaRPr lang="nl-BE"/>
          </a:p>
        </p:txBody>
      </p:sp>
      <p:sp>
        <p:nvSpPr>
          <p:cNvPr id="5" name="Slide Number Placeholder 4">
            <a:extLst>
              <a:ext uri="{FF2B5EF4-FFF2-40B4-BE49-F238E27FC236}">
                <a16:creationId xmlns:a16="http://schemas.microsoft.com/office/drawing/2014/main" id="{C8A164E1-A42B-4CEA-AB0A-5A64E0E35898}"/>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1297199063"/>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91B413-12F6-44D1-8EE8-8A3568866688}"/>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202525009"/>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AD7DE82F-4696-4FF6-8778-E37DABD114B0}" type="slidenum">
              <a:rPr lang="en-US" smtClean="0"/>
              <a:pPr>
                <a:defRPr/>
              </a:pPr>
              <a:t>‹#›</a:t>
            </a:fld>
            <a:endParaRPr lang="en-US" dirty="0"/>
          </a:p>
        </p:txBody>
      </p:sp>
    </p:spTree>
    <p:extLst>
      <p:ext uri="{BB962C8B-B14F-4D97-AF65-F5344CB8AC3E}">
        <p14:creationId xmlns:p14="http://schemas.microsoft.com/office/powerpoint/2010/main" val="446742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6549248D-5A39-4A77-9EE0-7D79E3983858}" type="slidenum">
              <a:rPr lang="en-US" smtClean="0"/>
              <a:pPr>
                <a:defRPr/>
              </a:pPr>
              <a:t>‹#›</a:t>
            </a:fld>
            <a:endParaRPr lang="en-US" dirty="0"/>
          </a:p>
        </p:txBody>
      </p:sp>
    </p:spTree>
    <p:extLst>
      <p:ext uri="{BB962C8B-B14F-4D97-AF65-F5344CB8AC3E}">
        <p14:creationId xmlns:p14="http://schemas.microsoft.com/office/powerpoint/2010/main" val="347835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dirty="0"/>
              <a:t>UNCLASSIFIED/FOR OFFICIAL USE ONLY</a:t>
            </a:r>
          </a:p>
        </p:txBody>
      </p:sp>
      <p:sp>
        <p:nvSpPr>
          <p:cNvPr id="9" name="Slide Number Placeholder 8"/>
          <p:cNvSpPr>
            <a:spLocks noGrp="1"/>
          </p:cNvSpPr>
          <p:nvPr>
            <p:ph type="sldNum" sz="quarter" idx="12"/>
          </p:nvPr>
        </p:nvSpPr>
        <p:spPr/>
        <p:txBody>
          <a:bodyPr/>
          <a:lstStyle/>
          <a:p>
            <a:pPr>
              <a:defRPr/>
            </a:pPr>
            <a:fld id="{AD4A5A80-6153-447E-9519-A7A575095711}" type="slidenum">
              <a:rPr lang="en-US" smtClean="0"/>
              <a:pPr>
                <a:defRPr/>
              </a:pPr>
              <a:t>‹#›</a:t>
            </a:fld>
            <a:endParaRPr lang="en-US" dirty="0"/>
          </a:p>
        </p:txBody>
      </p:sp>
    </p:spTree>
    <p:extLst>
      <p:ext uri="{BB962C8B-B14F-4D97-AF65-F5344CB8AC3E}">
        <p14:creationId xmlns:p14="http://schemas.microsoft.com/office/powerpoint/2010/main" val="2529848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dirty="0"/>
              <a:t>UNCLASSIFIED/FOR OFFICIAL USE ONLY</a:t>
            </a:r>
          </a:p>
        </p:txBody>
      </p:sp>
      <p:sp>
        <p:nvSpPr>
          <p:cNvPr id="5" name="Slide Number Placeholder 4"/>
          <p:cNvSpPr>
            <a:spLocks noGrp="1"/>
          </p:cNvSpPr>
          <p:nvPr>
            <p:ph type="sldNum" sz="quarter" idx="12"/>
          </p:nvPr>
        </p:nvSpPr>
        <p:spPr/>
        <p:txBody>
          <a:bodyPr/>
          <a:lstStyle/>
          <a:p>
            <a:pPr>
              <a:defRPr/>
            </a:pPr>
            <a:fld id="{51D8D543-11D4-4534-8434-B77AFDE1EC8B}" type="slidenum">
              <a:rPr lang="en-US" smtClean="0"/>
              <a:pPr>
                <a:defRPr/>
              </a:pPr>
              <a:t>‹#›</a:t>
            </a:fld>
            <a:endParaRPr lang="en-US" dirty="0"/>
          </a:p>
        </p:txBody>
      </p:sp>
    </p:spTree>
    <p:extLst>
      <p:ext uri="{BB962C8B-B14F-4D97-AF65-F5344CB8AC3E}">
        <p14:creationId xmlns:p14="http://schemas.microsoft.com/office/powerpoint/2010/main" val="247496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dirty="0"/>
              <a:t>UNCLASSIFIED/FOR OFFICIAL USE ONLY</a:t>
            </a:r>
          </a:p>
        </p:txBody>
      </p:sp>
      <p:sp>
        <p:nvSpPr>
          <p:cNvPr id="4" name="Slide Number Placeholder 3"/>
          <p:cNvSpPr>
            <a:spLocks noGrp="1"/>
          </p:cNvSpPr>
          <p:nvPr>
            <p:ph type="sldNum" sz="quarter" idx="12"/>
          </p:nvPr>
        </p:nvSpPr>
        <p:spPr/>
        <p:txBody>
          <a:bodyPr/>
          <a:lstStyle/>
          <a:p>
            <a:pPr>
              <a:defRPr/>
            </a:pPr>
            <a:fld id="{DC2A7E19-1FF1-4347-89A2-6943D6569BAF}" type="slidenum">
              <a:rPr lang="en-US" smtClean="0"/>
              <a:pPr>
                <a:defRPr/>
              </a:pPr>
              <a:t>‹#›</a:t>
            </a:fld>
            <a:endParaRPr lang="en-US" dirty="0"/>
          </a:p>
        </p:txBody>
      </p:sp>
    </p:spTree>
    <p:extLst>
      <p:ext uri="{BB962C8B-B14F-4D97-AF65-F5344CB8AC3E}">
        <p14:creationId xmlns:p14="http://schemas.microsoft.com/office/powerpoint/2010/main" val="2211553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7F26EC25-F845-4F41-BC9F-2CF213F4D6D6}" type="slidenum">
              <a:rPr lang="en-US" smtClean="0"/>
              <a:pPr>
                <a:defRPr/>
              </a:pPr>
              <a:t>‹#›</a:t>
            </a:fld>
            <a:endParaRPr lang="en-US" dirty="0"/>
          </a:p>
        </p:txBody>
      </p:sp>
    </p:spTree>
    <p:extLst>
      <p:ext uri="{BB962C8B-B14F-4D97-AF65-F5344CB8AC3E}">
        <p14:creationId xmlns:p14="http://schemas.microsoft.com/office/powerpoint/2010/main" val="3315993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ECED18E5-258F-43E9-96F3-31355A9A37A9}" type="slidenum">
              <a:rPr lang="en-US" smtClean="0"/>
              <a:pPr>
                <a:defRPr/>
              </a:pPr>
              <a:t>‹#›</a:t>
            </a:fld>
            <a:endParaRPr lang="en-US" dirty="0"/>
          </a:p>
        </p:txBody>
      </p:sp>
    </p:spTree>
    <p:extLst>
      <p:ext uri="{BB962C8B-B14F-4D97-AF65-F5344CB8AC3E}">
        <p14:creationId xmlns:p14="http://schemas.microsoft.com/office/powerpoint/2010/main" val="157320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7.xml"/><Relationship Id="rId7"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2.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p:nvPicPr>
        <p:blipFill>
          <a:blip r:embed="rId26">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dirty="0"/>
              <a:t>UNCLASSIFIED/FOR OFFICIAL USE ONLY</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dirty="0"/>
          </a:p>
        </p:txBody>
      </p:sp>
    </p:spTree>
    <p:extLst>
      <p:ext uri="{BB962C8B-B14F-4D97-AF65-F5344CB8AC3E}">
        <p14:creationId xmlns:p14="http://schemas.microsoft.com/office/powerpoint/2010/main" val="34739640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1" name="Graphic 4">
            <a:extLst>
              <a:ext uri="{FF2B5EF4-FFF2-40B4-BE49-F238E27FC236}">
                <a16:creationId xmlns:a16="http://schemas.microsoft.com/office/drawing/2014/main" id="{6FB7B385-195D-4240-BBB9-FC54F67CDAD7}"/>
              </a:ext>
            </a:extLst>
          </p:cNvPr>
          <p:cNvGrpSpPr/>
          <p:nvPr userDrawn="1"/>
        </p:nvGrpSpPr>
        <p:grpSpPr>
          <a:xfrm>
            <a:off x="8126735" y="-798286"/>
            <a:ext cx="8696678" cy="8490858"/>
            <a:chOff x="4781592" y="2447357"/>
            <a:chExt cx="231299" cy="225825"/>
          </a:xfrm>
        </p:grpSpPr>
        <p:sp>
          <p:nvSpPr>
            <p:cNvPr id="22" name="Freeform: Shape 21">
              <a:extLst>
                <a:ext uri="{FF2B5EF4-FFF2-40B4-BE49-F238E27FC236}">
                  <a16:creationId xmlns:a16="http://schemas.microsoft.com/office/drawing/2014/main" id="{ACF02F1C-6ACE-411F-B4A1-B81D2785F59F}"/>
                </a:ext>
              </a:extLst>
            </p:cNvPr>
            <p:cNvSpPr/>
            <p:nvPr/>
          </p:nvSpPr>
          <p:spPr>
            <a:xfrm>
              <a:off x="4803267" y="2447357"/>
              <a:ext cx="189368" cy="155740"/>
            </a:xfrm>
            <a:custGeom>
              <a:avLst/>
              <a:gdLst>
                <a:gd name="connsiteX0" fmla="*/ 188887 w 189368"/>
                <a:gd name="connsiteY0" fmla="*/ 85255 h 155740"/>
                <a:gd name="connsiteX1" fmla="*/ 85255 w 189368"/>
                <a:gd name="connsiteY1" fmla="*/ 483 h 155740"/>
                <a:gd name="connsiteX2" fmla="*/ 483 w 189368"/>
                <a:gd name="connsiteY2" fmla="*/ 104115 h 155740"/>
                <a:gd name="connsiteX3" fmla="*/ 12484 w 189368"/>
                <a:gd name="connsiteY3" fmla="*/ 141548 h 155740"/>
                <a:gd name="connsiteX4" fmla="*/ 77445 w 189368"/>
                <a:gd name="connsiteY4" fmla="*/ 101257 h 155740"/>
                <a:gd name="connsiteX5" fmla="*/ 166980 w 189368"/>
                <a:gd name="connsiteY5" fmla="*/ 155740 h 155740"/>
                <a:gd name="connsiteX6" fmla="*/ 188887 w 189368"/>
                <a:gd name="connsiteY6" fmla="*/ 85255 h 155740"/>
                <a:gd name="connsiteX7" fmla="*/ 100209 w 189368"/>
                <a:gd name="connsiteY7" fmla="*/ 41916 h 155740"/>
                <a:gd name="connsiteX8" fmla="*/ 21247 w 189368"/>
                <a:gd name="connsiteY8" fmla="*/ 69825 h 155740"/>
                <a:gd name="connsiteX9" fmla="*/ 101162 w 189368"/>
                <a:gd name="connsiteY9" fmla="*/ 20676 h 155740"/>
                <a:gd name="connsiteX10" fmla="*/ 173361 w 189368"/>
                <a:gd name="connsiteY10" fmla="*/ 79159 h 155740"/>
                <a:gd name="connsiteX11" fmla="*/ 100209 w 189368"/>
                <a:gd name="connsiteY11" fmla="*/ 41916 h 15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368" h="155740">
                  <a:moveTo>
                    <a:pt x="188887" y="85255"/>
                  </a:moveTo>
                  <a:cubicBezTo>
                    <a:pt x="183648" y="33249"/>
                    <a:pt x="137262" y="-4756"/>
                    <a:pt x="85255" y="483"/>
                  </a:cubicBezTo>
                  <a:cubicBezTo>
                    <a:pt x="33249" y="5721"/>
                    <a:pt x="-4756" y="52108"/>
                    <a:pt x="483" y="104115"/>
                  </a:cubicBezTo>
                  <a:cubicBezTo>
                    <a:pt x="1816" y="117735"/>
                    <a:pt x="6102" y="130404"/>
                    <a:pt x="12484" y="141548"/>
                  </a:cubicBezTo>
                  <a:cubicBezTo>
                    <a:pt x="26295" y="119640"/>
                    <a:pt x="49727" y="104019"/>
                    <a:pt x="77445" y="101257"/>
                  </a:cubicBezTo>
                  <a:cubicBezTo>
                    <a:pt x="116973" y="97257"/>
                    <a:pt x="152978" y="120498"/>
                    <a:pt x="166980" y="155740"/>
                  </a:cubicBezTo>
                  <a:cubicBezTo>
                    <a:pt x="182982" y="136785"/>
                    <a:pt x="191554" y="111830"/>
                    <a:pt x="188887" y="85255"/>
                  </a:cubicBezTo>
                  <a:close/>
                  <a:moveTo>
                    <a:pt x="100209" y="41916"/>
                  </a:moveTo>
                  <a:cubicBezTo>
                    <a:pt x="53251" y="41154"/>
                    <a:pt x="21247" y="69825"/>
                    <a:pt x="21247" y="69825"/>
                  </a:cubicBezTo>
                  <a:cubicBezTo>
                    <a:pt x="21247" y="69825"/>
                    <a:pt x="35058" y="18961"/>
                    <a:pt x="101162" y="20676"/>
                  </a:cubicBezTo>
                  <a:cubicBezTo>
                    <a:pt x="157455" y="22104"/>
                    <a:pt x="173361" y="79159"/>
                    <a:pt x="173361" y="79159"/>
                  </a:cubicBezTo>
                  <a:cubicBezTo>
                    <a:pt x="173361" y="79159"/>
                    <a:pt x="139929" y="42583"/>
                    <a:pt x="100209" y="41916"/>
                  </a:cubicBezTo>
                  <a:close/>
                </a:path>
              </a:pathLst>
            </a:custGeom>
            <a:solidFill>
              <a:schemeClr val="bg1">
                <a:lumMod val="85000"/>
              </a:schemeClr>
            </a:solidFill>
            <a:ln w="9525" cap="flat">
              <a:noFill/>
              <a:prstDash val="solid"/>
              <a:miter/>
            </a:ln>
          </p:spPr>
          <p:txBody>
            <a:bodyPr rtlCol="0" anchor="ctr"/>
            <a:lstStyle/>
            <a:p>
              <a:endParaRPr lang="nl-BE"/>
            </a:p>
          </p:txBody>
        </p:sp>
        <p:sp>
          <p:nvSpPr>
            <p:cNvPr id="23" name="Freeform: Shape 22">
              <a:extLst>
                <a:ext uri="{FF2B5EF4-FFF2-40B4-BE49-F238E27FC236}">
                  <a16:creationId xmlns:a16="http://schemas.microsoft.com/office/drawing/2014/main" id="{3981132A-94BD-49BA-835C-A734716C5E49}"/>
                </a:ext>
              </a:extLst>
            </p:cNvPr>
            <p:cNvSpPr/>
            <p:nvPr/>
          </p:nvSpPr>
          <p:spPr>
            <a:xfrm>
              <a:off x="4828889" y="2482581"/>
              <a:ext cx="184002" cy="190601"/>
            </a:xfrm>
            <a:custGeom>
              <a:avLst/>
              <a:gdLst>
                <a:gd name="connsiteX0" fmla="*/ 125159 w 184002"/>
                <a:gd name="connsiteY0" fmla="*/ 7264 h 190601"/>
                <a:gd name="connsiteX1" fmla="*/ 86201 w 184002"/>
                <a:gd name="connsiteY1" fmla="*/ 25 h 190601"/>
                <a:gd name="connsiteX2" fmla="*/ 90964 w 184002"/>
                <a:gd name="connsiteY2" fmla="*/ 76891 h 190601"/>
                <a:gd name="connsiteX3" fmla="*/ 0 w 184002"/>
                <a:gd name="connsiteY3" fmla="*/ 130327 h 190601"/>
                <a:gd name="connsiteX4" fmla="*/ 52007 w 184002"/>
                <a:gd name="connsiteY4" fmla="*/ 183286 h 190601"/>
                <a:gd name="connsiteX5" fmla="*/ 176689 w 184002"/>
                <a:gd name="connsiteY5" fmla="*/ 131851 h 190601"/>
                <a:gd name="connsiteX6" fmla="*/ 125159 w 184002"/>
                <a:gd name="connsiteY6" fmla="*/ 7264 h 190601"/>
                <a:gd name="connsiteX7" fmla="*/ 152114 w 184002"/>
                <a:gd name="connsiteY7" fmla="*/ 131946 h 190601"/>
                <a:gd name="connsiteX8" fmla="*/ 65818 w 184002"/>
                <a:gd name="connsiteY8" fmla="*/ 168141 h 190601"/>
                <a:gd name="connsiteX9" fmla="*/ 133731 w 184002"/>
                <a:gd name="connsiteY9" fmla="*/ 120992 h 190601"/>
                <a:gd name="connsiteX10" fmla="*/ 146590 w 184002"/>
                <a:gd name="connsiteY10" fmla="*/ 37648 h 190601"/>
                <a:gd name="connsiteX11" fmla="*/ 152114 w 184002"/>
                <a:gd name="connsiteY11" fmla="*/ 131946 h 1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002" h="190601">
                  <a:moveTo>
                    <a:pt x="125159" y="7264"/>
                  </a:moveTo>
                  <a:cubicBezTo>
                    <a:pt x="112395" y="1930"/>
                    <a:pt x="99155" y="-261"/>
                    <a:pt x="86201" y="25"/>
                  </a:cubicBezTo>
                  <a:cubicBezTo>
                    <a:pt x="99060" y="22789"/>
                    <a:pt x="101727" y="50888"/>
                    <a:pt x="90964" y="76891"/>
                  </a:cubicBezTo>
                  <a:cubicBezTo>
                    <a:pt x="75629" y="113848"/>
                    <a:pt x="37814" y="134708"/>
                    <a:pt x="0" y="130327"/>
                  </a:cubicBezTo>
                  <a:cubicBezTo>
                    <a:pt x="9144" y="153472"/>
                    <a:pt x="27242" y="172999"/>
                    <a:pt x="52007" y="183286"/>
                  </a:cubicBezTo>
                  <a:cubicBezTo>
                    <a:pt x="100679" y="203479"/>
                    <a:pt x="156401" y="180428"/>
                    <a:pt x="176689" y="131851"/>
                  </a:cubicBezTo>
                  <a:cubicBezTo>
                    <a:pt x="196882" y="83273"/>
                    <a:pt x="173831" y="27457"/>
                    <a:pt x="125159" y="7264"/>
                  </a:cubicBezTo>
                  <a:close/>
                  <a:moveTo>
                    <a:pt x="152114" y="131946"/>
                  </a:moveTo>
                  <a:cubicBezTo>
                    <a:pt x="124016" y="181190"/>
                    <a:pt x="65818" y="168141"/>
                    <a:pt x="65818" y="168141"/>
                  </a:cubicBezTo>
                  <a:cubicBezTo>
                    <a:pt x="65818" y="168141"/>
                    <a:pt x="114205" y="155949"/>
                    <a:pt x="133731" y="120992"/>
                  </a:cubicBezTo>
                  <a:cubicBezTo>
                    <a:pt x="156877" y="79749"/>
                    <a:pt x="146590" y="37648"/>
                    <a:pt x="146590" y="37648"/>
                  </a:cubicBezTo>
                  <a:cubicBezTo>
                    <a:pt x="146590" y="37648"/>
                    <a:pt x="185166" y="74129"/>
                    <a:pt x="152114" y="131946"/>
                  </a:cubicBezTo>
                  <a:close/>
                </a:path>
              </a:pathLst>
            </a:custGeom>
            <a:solidFill>
              <a:schemeClr val="bg1">
                <a:lumMod val="95000"/>
              </a:schemeClr>
            </a:solidFill>
            <a:ln w="9525" cap="flat">
              <a:noFill/>
              <a:prstDash val="solid"/>
              <a:miter/>
            </a:ln>
          </p:spPr>
          <p:txBody>
            <a:bodyPr rtlCol="0" anchor="ctr"/>
            <a:lstStyle/>
            <a:p>
              <a:endParaRPr lang="nl-BE"/>
            </a:p>
          </p:txBody>
        </p:sp>
        <p:sp>
          <p:nvSpPr>
            <p:cNvPr id="24" name="Freeform: Shape 23">
              <a:extLst>
                <a:ext uri="{FF2B5EF4-FFF2-40B4-BE49-F238E27FC236}">
                  <a16:creationId xmlns:a16="http://schemas.microsoft.com/office/drawing/2014/main" id="{32174B8E-E2F1-44FC-8262-6BD8AD085CBB}"/>
                </a:ext>
              </a:extLst>
            </p:cNvPr>
            <p:cNvSpPr/>
            <p:nvPr/>
          </p:nvSpPr>
          <p:spPr>
            <a:xfrm>
              <a:off x="4781592" y="2481923"/>
              <a:ext cx="180360" cy="190568"/>
            </a:xfrm>
            <a:custGeom>
              <a:avLst/>
              <a:gdLst>
                <a:gd name="connsiteX0" fmla="*/ 110352 w 180360"/>
                <a:gd name="connsiteY0" fmla="*/ 106125 h 190568"/>
                <a:gd name="connsiteX1" fmla="*/ 106542 w 180360"/>
                <a:gd name="connsiteY1" fmla="*/ 683 h 190568"/>
                <a:gd name="connsiteX2" fmla="*/ 35200 w 180360"/>
                <a:gd name="connsiteY2" fmla="*/ 21257 h 190568"/>
                <a:gd name="connsiteX3" fmla="*/ 21388 w 180360"/>
                <a:gd name="connsiteY3" fmla="*/ 155369 h 190568"/>
                <a:gd name="connsiteX4" fmla="*/ 155500 w 180360"/>
                <a:gd name="connsiteY4" fmla="*/ 169181 h 190568"/>
                <a:gd name="connsiteX5" fmla="*/ 180361 w 180360"/>
                <a:gd name="connsiteY5" fmla="*/ 138320 h 190568"/>
                <a:gd name="connsiteX6" fmla="*/ 110352 w 180360"/>
                <a:gd name="connsiteY6" fmla="*/ 106125 h 190568"/>
                <a:gd name="connsiteX7" fmla="*/ 32914 w 180360"/>
                <a:gd name="connsiteY7" fmla="*/ 133748 h 190568"/>
                <a:gd name="connsiteX8" fmla="*/ 42058 w 180360"/>
                <a:gd name="connsiteY8" fmla="*/ 40688 h 190568"/>
                <a:gd name="connsiteX9" fmla="*/ 51297 w 180360"/>
                <a:gd name="connsiteY9" fmla="*/ 122794 h 190568"/>
                <a:gd name="connsiteX10" fmla="*/ 118543 w 180360"/>
                <a:gd name="connsiteY10" fmla="*/ 173657 h 190568"/>
                <a:gd name="connsiteX11" fmla="*/ 32914 w 180360"/>
                <a:gd name="connsiteY11" fmla="*/ 133748 h 19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60" h="190568">
                  <a:moveTo>
                    <a:pt x="110352" y="106125"/>
                  </a:moveTo>
                  <a:cubicBezTo>
                    <a:pt x="85111" y="75074"/>
                    <a:pt x="84730" y="31925"/>
                    <a:pt x="106542" y="683"/>
                  </a:cubicBezTo>
                  <a:cubicBezTo>
                    <a:pt x="81777" y="-2269"/>
                    <a:pt x="55964" y="4303"/>
                    <a:pt x="35200" y="21257"/>
                  </a:cubicBezTo>
                  <a:cubicBezTo>
                    <a:pt x="-5663" y="54500"/>
                    <a:pt x="-11854" y="114507"/>
                    <a:pt x="21388" y="155369"/>
                  </a:cubicBezTo>
                  <a:cubicBezTo>
                    <a:pt x="54631" y="196232"/>
                    <a:pt x="114638" y="202423"/>
                    <a:pt x="155500" y="169181"/>
                  </a:cubicBezTo>
                  <a:cubicBezTo>
                    <a:pt x="166168" y="160513"/>
                    <a:pt x="174455" y="149940"/>
                    <a:pt x="180361" y="138320"/>
                  </a:cubicBezTo>
                  <a:cubicBezTo>
                    <a:pt x="154167" y="138891"/>
                    <a:pt x="128164" y="127937"/>
                    <a:pt x="110352" y="106125"/>
                  </a:cubicBezTo>
                  <a:close/>
                  <a:moveTo>
                    <a:pt x="32914" y="133748"/>
                  </a:moveTo>
                  <a:cubicBezTo>
                    <a:pt x="3005" y="85646"/>
                    <a:pt x="42058" y="40688"/>
                    <a:pt x="42058" y="40688"/>
                  </a:cubicBezTo>
                  <a:cubicBezTo>
                    <a:pt x="42058" y="40688"/>
                    <a:pt x="29866" y="89075"/>
                    <a:pt x="51297" y="122794"/>
                  </a:cubicBezTo>
                  <a:cubicBezTo>
                    <a:pt x="76633" y="162704"/>
                    <a:pt x="118543" y="173657"/>
                    <a:pt x="118543" y="173657"/>
                  </a:cubicBezTo>
                  <a:cubicBezTo>
                    <a:pt x="118543" y="173657"/>
                    <a:pt x="68156" y="190231"/>
                    <a:pt x="32914" y="133748"/>
                  </a:cubicBezTo>
                  <a:close/>
                </a:path>
              </a:pathLst>
            </a:custGeom>
            <a:solidFill>
              <a:schemeClr val="bg1">
                <a:lumMod val="75000"/>
              </a:schemeClr>
            </a:solidFill>
            <a:ln w="9525" cap="flat">
              <a:noFill/>
              <a:prstDash val="solid"/>
              <a:miter/>
            </a:ln>
          </p:spPr>
          <p:txBody>
            <a:bodyPr rtlCol="0" anchor="ctr"/>
            <a:lstStyle/>
            <a:p>
              <a:endParaRPr lang="nl-BE"/>
            </a:p>
          </p:txBody>
        </p:sp>
        <p:sp>
          <p:nvSpPr>
            <p:cNvPr id="25" name="Freeform: Shape 24">
              <a:extLst>
                <a:ext uri="{FF2B5EF4-FFF2-40B4-BE49-F238E27FC236}">
                  <a16:creationId xmlns:a16="http://schemas.microsoft.com/office/drawing/2014/main" id="{BB72D274-5B53-48A2-8461-B019BA01EFD2}"/>
                </a:ext>
              </a:extLst>
            </p:cNvPr>
            <p:cNvSpPr/>
            <p:nvPr/>
          </p:nvSpPr>
          <p:spPr>
            <a:xfrm>
              <a:off x="4803641" y="2447411"/>
              <a:ext cx="103257" cy="141493"/>
            </a:xfrm>
            <a:custGeom>
              <a:avLst/>
              <a:gdLst>
                <a:gd name="connsiteX0" fmla="*/ 103257 w 103257"/>
                <a:gd name="connsiteY0" fmla="*/ 42148 h 141493"/>
                <a:gd name="connsiteX1" fmla="*/ 100209 w 103257"/>
                <a:gd name="connsiteY1" fmla="*/ 41958 h 141493"/>
                <a:gd name="connsiteX2" fmla="*/ 21247 w 103257"/>
                <a:gd name="connsiteY2" fmla="*/ 69771 h 141493"/>
                <a:gd name="connsiteX3" fmla="*/ 101162 w 103257"/>
                <a:gd name="connsiteY3" fmla="*/ 20622 h 141493"/>
                <a:gd name="connsiteX4" fmla="*/ 103257 w 103257"/>
                <a:gd name="connsiteY4" fmla="*/ 20812 h 141493"/>
                <a:gd name="connsiteX5" fmla="*/ 103257 w 103257"/>
                <a:gd name="connsiteY5" fmla="*/ 429 h 141493"/>
                <a:gd name="connsiteX6" fmla="*/ 85255 w 103257"/>
                <a:gd name="connsiteY6" fmla="*/ 429 h 141493"/>
                <a:gd name="connsiteX7" fmla="*/ 483 w 103257"/>
                <a:gd name="connsiteY7" fmla="*/ 104061 h 141493"/>
                <a:gd name="connsiteX8" fmla="*/ 12484 w 103257"/>
                <a:gd name="connsiteY8" fmla="*/ 141494 h 141493"/>
                <a:gd name="connsiteX9" fmla="*/ 77445 w 103257"/>
                <a:gd name="connsiteY9" fmla="*/ 101203 h 141493"/>
                <a:gd name="connsiteX10" fmla="*/ 103257 w 103257"/>
                <a:gd name="connsiteY10" fmla="*/ 102537 h 141493"/>
                <a:gd name="connsiteX11" fmla="*/ 103257 w 103257"/>
                <a:gd name="connsiteY11" fmla="*/ 42148 h 14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7" h="141493">
                  <a:moveTo>
                    <a:pt x="103257" y="42148"/>
                  </a:moveTo>
                  <a:cubicBezTo>
                    <a:pt x="102210" y="42053"/>
                    <a:pt x="101162" y="41958"/>
                    <a:pt x="100209" y="41958"/>
                  </a:cubicBezTo>
                  <a:cubicBezTo>
                    <a:pt x="53251" y="41100"/>
                    <a:pt x="21247" y="69771"/>
                    <a:pt x="21247" y="69771"/>
                  </a:cubicBezTo>
                  <a:cubicBezTo>
                    <a:pt x="21247" y="69771"/>
                    <a:pt x="35058" y="18907"/>
                    <a:pt x="101162" y="20622"/>
                  </a:cubicBezTo>
                  <a:cubicBezTo>
                    <a:pt x="101924" y="20622"/>
                    <a:pt x="102591" y="20812"/>
                    <a:pt x="103257" y="20812"/>
                  </a:cubicBezTo>
                  <a:lnTo>
                    <a:pt x="103257" y="429"/>
                  </a:lnTo>
                  <a:cubicBezTo>
                    <a:pt x="97352" y="-143"/>
                    <a:pt x="91351" y="-143"/>
                    <a:pt x="85255" y="429"/>
                  </a:cubicBezTo>
                  <a:cubicBezTo>
                    <a:pt x="33249" y="5667"/>
                    <a:pt x="-4756" y="52054"/>
                    <a:pt x="483" y="104061"/>
                  </a:cubicBezTo>
                  <a:cubicBezTo>
                    <a:pt x="1816" y="117681"/>
                    <a:pt x="6102" y="130350"/>
                    <a:pt x="12484" y="141494"/>
                  </a:cubicBezTo>
                  <a:cubicBezTo>
                    <a:pt x="26295" y="119586"/>
                    <a:pt x="49727" y="103965"/>
                    <a:pt x="77445" y="101203"/>
                  </a:cubicBezTo>
                  <a:cubicBezTo>
                    <a:pt x="86303" y="100346"/>
                    <a:pt x="94971" y="100822"/>
                    <a:pt x="103257" y="102537"/>
                  </a:cubicBezTo>
                  <a:lnTo>
                    <a:pt x="103257" y="42148"/>
                  </a:lnTo>
                  <a:close/>
                </a:path>
              </a:pathLst>
            </a:custGeom>
            <a:solidFill>
              <a:schemeClr val="bg1">
                <a:lumMod val="85000"/>
              </a:schemeClr>
            </a:solidFill>
            <a:ln w="9525" cap="flat">
              <a:noFill/>
              <a:prstDash val="solid"/>
              <a:miter/>
            </a:ln>
          </p:spPr>
          <p:txBody>
            <a:bodyPr rtlCol="0" anchor="ctr"/>
            <a:lstStyle/>
            <a:p>
              <a:endParaRPr lang="nl-BE"/>
            </a:p>
          </p:txBody>
        </p:sp>
      </p:grpSp>
      <p:sp>
        <p:nvSpPr>
          <p:cNvPr id="29" name="Rectangle 28">
            <a:extLst>
              <a:ext uri="{FF2B5EF4-FFF2-40B4-BE49-F238E27FC236}">
                <a16:creationId xmlns:a16="http://schemas.microsoft.com/office/drawing/2014/main" id="{2EDAFC4C-59DA-489F-9E77-C14E84DBFBFE}"/>
              </a:ext>
            </a:extLst>
          </p:cNvPr>
          <p:cNvSpPr/>
          <p:nvPr userDrawn="1"/>
        </p:nvSpPr>
        <p:spPr>
          <a:xfrm>
            <a:off x="6357257" y="0"/>
            <a:ext cx="5834743" cy="6857987"/>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a:extLst>
              <a:ext uri="{FF2B5EF4-FFF2-40B4-BE49-F238E27FC236}">
                <a16:creationId xmlns:a16="http://schemas.microsoft.com/office/drawing/2014/main" id="{744FC826-357A-4799-910E-39C506968B70}"/>
              </a:ext>
            </a:extLst>
          </p:cNvPr>
          <p:cNvSpPr>
            <a:spLocks noGrp="1"/>
          </p:cNvSpPr>
          <p:nvPr>
            <p:ph type="title"/>
          </p:nvPr>
        </p:nvSpPr>
        <p:spPr>
          <a:xfrm>
            <a:off x="596640" y="154644"/>
            <a:ext cx="11061960" cy="1055685"/>
          </a:xfrm>
          <a:prstGeom prst="rect">
            <a:avLst/>
          </a:prstGeom>
        </p:spPr>
        <p:txBody>
          <a:bodyPr vert="horz" lIns="91440" tIns="45720" rIns="91440" bIns="45720" rtlCol="0" anchor="b">
            <a:normAutofit/>
          </a:bodyPr>
          <a:lstStyle/>
          <a:p>
            <a:r>
              <a:rPr lang="en-US"/>
              <a:t>Click to edit Master title style</a:t>
            </a:r>
            <a:endParaRPr lang="nl-BE" dirty="0"/>
          </a:p>
        </p:txBody>
      </p:sp>
      <p:sp>
        <p:nvSpPr>
          <p:cNvPr id="3" name="Text Placeholder 2">
            <a:extLst>
              <a:ext uri="{FF2B5EF4-FFF2-40B4-BE49-F238E27FC236}">
                <a16:creationId xmlns:a16="http://schemas.microsoft.com/office/drawing/2014/main" id="{E89A1E1F-3037-4607-A2CE-528CBE1F376A}"/>
              </a:ext>
            </a:extLst>
          </p:cNvPr>
          <p:cNvSpPr>
            <a:spLocks noGrp="1"/>
          </p:cNvSpPr>
          <p:nvPr>
            <p:ph type="body" idx="1"/>
          </p:nvPr>
        </p:nvSpPr>
        <p:spPr>
          <a:xfrm>
            <a:off x="596640" y="1780066"/>
            <a:ext cx="11061960" cy="38436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pic>
        <p:nvPicPr>
          <p:cNvPr id="9" name="Graphic 8">
            <a:extLst>
              <a:ext uri="{FF2B5EF4-FFF2-40B4-BE49-F238E27FC236}">
                <a16:creationId xmlns:a16="http://schemas.microsoft.com/office/drawing/2014/main" id="{F048427B-0D99-4EEA-A5A3-738D2B299A1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68350" y="6278406"/>
            <a:ext cx="2824734" cy="245629"/>
          </a:xfrm>
          <a:prstGeom prst="rect">
            <a:avLst/>
          </a:prstGeom>
        </p:spPr>
      </p:pic>
      <p:sp>
        <p:nvSpPr>
          <p:cNvPr id="10" name="Slide Number Placeholder 5">
            <a:extLst>
              <a:ext uri="{FF2B5EF4-FFF2-40B4-BE49-F238E27FC236}">
                <a16:creationId xmlns:a16="http://schemas.microsoft.com/office/drawing/2014/main" id="{18B74206-F737-459A-8D59-38AEA5909396}"/>
              </a:ext>
            </a:extLst>
          </p:cNvPr>
          <p:cNvSpPr>
            <a:spLocks noGrp="1"/>
          </p:cNvSpPr>
          <p:nvPr>
            <p:ph type="sldNum" sz="quarter" idx="4"/>
          </p:nvPr>
        </p:nvSpPr>
        <p:spPr>
          <a:xfrm>
            <a:off x="8915400" y="62649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1BDB65-48D9-4077-82D0-59C09678B829}" type="slidenum">
              <a:rPr lang="nl-BE" smtClean="0"/>
              <a:t>‹#›</a:t>
            </a:fld>
            <a:endParaRPr lang="nl-BE" dirty="0"/>
          </a:p>
        </p:txBody>
      </p:sp>
      <p:cxnSp>
        <p:nvCxnSpPr>
          <p:cNvPr id="12" name="Straight Connector 11">
            <a:extLst>
              <a:ext uri="{FF2B5EF4-FFF2-40B4-BE49-F238E27FC236}">
                <a16:creationId xmlns:a16="http://schemas.microsoft.com/office/drawing/2014/main" id="{E23ED4C6-286C-4B7D-931D-26516DED78C5}"/>
              </a:ext>
            </a:extLst>
          </p:cNvPr>
          <p:cNvCxnSpPr>
            <a:cxnSpLocks/>
          </p:cNvCxnSpPr>
          <p:nvPr userDrawn="1"/>
        </p:nvCxnSpPr>
        <p:spPr>
          <a:xfrm>
            <a:off x="692150" y="6088380"/>
            <a:ext cx="10980000" cy="0"/>
          </a:xfrm>
          <a:prstGeom prst="line">
            <a:avLst/>
          </a:prstGeom>
          <a:ln w="25400">
            <a:solidFill>
              <a:srgbClr val="57A34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FAEF3F4-208B-48E7-B21A-48BC4994F930}"/>
              </a:ext>
            </a:extLst>
          </p:cNvPr>
          <p:cNvCxnSpPr>
            <a:cxnSpLocks/>
          </p:cNvCxnSpPr>
          <p:nvPr userDrawn="1"/>
        </p:nvCxnSpPr>
        <p:spPr>
          <a:xfrm>
            <a:off x="692150" y="1340821"/>
            <a:ext cx="10980000" cy="0"/>
          </a:xfrm>
          <a:prstGeom prst="line">
            <a:avLst/>
          </a:prstGeom>
          <a:ln w="25400">
            <a:solidFill>
              <a:srgbClr val="F289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2402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hf hdr="0" ftr="0" dt="0"/>
  <p:txStyles>
    <p:titleStyle>
      <a:lvl1pPr algn="l" defTabSz="914400" rtl="0" eaLnBrk="1" latinLnBrk="0" hangingPunct="1">
        <a:lnSpc>
          <a:spcPct val="100000"/>
        </a:lnSpc>
        <a:spcBef>
          <a:spcPct val="0"/>
        </a:spcBef>
        <a:buNone/>
        <a:defRPr sz="3600" kern="1200">
          <a:solidFill>
            <a:srgbClr val="1C3E70"/>
          </a:solidFill>
          <a:latin typeface="Georgia" panose="02040502050405020303" pitchFamily="18"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lumMod val="50000"/>
              <a:lumOff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lumMod val="50000"/>
              <a:lumOff val="50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lumMod val="50000"/>
              <a:lumOff val="50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tif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jpeg"/><Relationship Id="rId5" Type="http://schemas.openxmlformats.org/officeDocument/2006/relationships/hyperlink" Target="https://profiles.ihe.net/ITI/sIPS" TargetMode="External"/><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11" Type="http://schemas.openxmlformats.org/officeDocument/2006/relationships/hyperlink" Target="https://international-patient-summary.net/" TargetMode="External"/><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notesSlide" Target="../notesSlides/notesSlide2.xml"/><Relationship Id="rId9" Type="http://schemas.openxmlformats.org/officeDocument/2006/relationships/image" Target="../media/image15.tif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jpg"/><Relationship Id="rId5" Type="http://schemas.openxmlformats.org/officeDocument/2006/relationships/hyperlink" Target="https://profiles.ihe.net/ITI/HIE-Whitepaper/index.html"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hyperlink" Target="https://profiles.ihe.net/ITI/HIE-Whitepaper/index.html"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international-patient-summary.net/" TargetMode="External"/><Relationship Id="rId5" Type="http://schemas.openxmlformats.org/officeDocument/2006/relationships/hyperlink" Target="https://profiles.ihe.net/ITI/sIPS" TargetMode="External"/><Relationship Id="rId4" Type="http://schemas.openxmlformats.org/officeDocument/2006/relationships/hyperlink" Target="mailto:JohnMoehrke@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a:xfrm>
            <a:off x="584791" y="2130426"/>
            <a:ext cx="10972800" cy="1470025"/>
          </a:xfrm>
        </p:spPr>
        <p:txBody>
          <a:bodyPr>
            <a:normAutofit/>
          </a:bodyPr>
          <a:lstStyle/>
          <a:p>
            <a:r>
              <a:rPr lang="en-US" dirty="0">
                <a:solidFill>
                  <a:srgbClr val="000000"/>
                </a:solidFill>
                <a:latin typeface="Arial" charset="0"/>
                <a:cs typeface="Arial" charset="0"/>
              </a:rPr>
              <a:t>Sharing of IPS (sIPS)</a:t>
            </a:r>
            <a:br>
              <a:rPr lang="en-US" dirty="0">
                <a:solidFill>
                  <a:srgbClr val="000000"/>
                </a:solidFill>
                <a:latin typeface="Arial" charset="0"/>
                <a:cs typeface="Arial" charset="0"/>
              </a:rPr>
            </a:br>
            <a:r>
              <a:rPr lang="en-US" sz="2400" dirty="0">
                <a:solidFill>
                  <a:srgbClr val="000000"/>
                </a:solidFill>
                <a:latin typeface="Arial" charset="0"/>
                <a:cs typeface="Arial" charset="0"/>
                <a:hlinkClick r:id="rId5"/>
              </a:rPr>
              <a:t>https://profiles.ihe.net/ITI/sIPS</a:t>
            </a:r>
            <a:r>
              <a:rPr lang="en-US" sz="2400" dirty="0">
                <a:solidFill>
                  <a:srgbClr val="000000"/>
                </a:solidFill>
                <a:latin typeface="Arial" charset="0"/>
                <a:cs typeface="Arial" charset="0"/>
              </a:rPr>
              <a:t> </a:t>
            </a:r>
            <a:endParaRPr lang="en-US"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fontScale="92500" lnSpcReduction="2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Technical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marL="0" marR="0" lvl="0" indent="0" algn="ctr" defTabSz="899320" rtl="0" eaLnBrk="1" fontAlgn="base" latinLnBrk="0" hangingPunct="1">
              <a:lnSpc>
                <a:spcPct val="100000"/>
              </a:lnSpc>
              <a:spcBef>
                <a:spcPct val="0"/>
              </a:spcBef>
              <a:spcAft>
                <a:spcPct val="0"/>
              </a:spcAft>
              <a:buClrTx/>
              <a:buSzTx/>
              <a:buFontTx/>
              <a:buNone/>
              <a:tabLst/>
              <a:defRPr/>
            </a:pPr>
            <a:br>
              <a:rPr kumimoji="0" lang="en-US" sz="4324" b="0" i="0" u="none" strike="noStrike" kern="1200" cap="none" spc="0" normalizeH="0" baseline="0" noProof="0" dirty="0">
                <a:ln>
                  <a:noFill/>
                </a:ln>
                <a:solidFill>
                  <a:srgbClr val="000000"/>
                </a:solidFill>
                <a:effectLst/>
                <a:uLnTx/>
                <a:uFillTx/>
                <a:latin typeface="Arial" charset="0"/>
                <a:ea typeface="+mn-ea"/>
                <a:cs typeface="Arial" charset="0"/>
              </a:rPr>
            </a:br>
            <a:br>
              <a:rPr kumimoji="0" lang="en-US" sz="3265" b="0" i="0" u="none" strike="noStrike" kern="1200" cap="none" spc="0" normalizeH="0" baseline="0" noProof="0" dirty="0">
                <a:ln>
                  <a:noFill/>
                </a:ln>
                <a:solidFill>
                  <a:srgbClr val="000000"/>
                </a:solidFill>
                <a:effectLst/>
                <a:uLnTx/>
                <a:uFillTx/>
                <a:latin typeface="Arial" charset="0"/>
                <a:ea typeface="+mn-ea"/>
                <a:cs typeface="Arial" charset="0"/>
              </a:rPr>
            </a:br>
            <a:endParaRPr kumimoji="0" lang="en-US" sz="3265" b="0" i="0" u="none" strike="noStrike" kern="1200" cap="none" spc="0" normalizeH="0" baseline="0" noProof="0" dirty="0">
              <a:ln>
                <a:noFill/>
              </a:ln>
              <a:solidFill>
                <a:srgbClr val="000000"/>
              </a:solidFill>
              <a:effectLst/>
              <a:uLnTx/>
              <a:uFillTx/>
              <a:latin typeface="Arial" charset="0"/>
              <a:ea typeface="+mn-ea"/>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007186" y="93068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867" rtl="0" eaLnBrk="1" fontAlgn="base" latinLnBrk="0" hangingPunct="1">
                <a:lnSpc>
                  <a:spcPct val="100000"/>
                </a:lnSpc>
                <a:spcBef>
                  <a:spcPct val="0"/>
                </a:spcBef>
                <a:spcAft>
                  <a:spcPct val="0"/>
                </a:spcAft>
                <a:buClrTx/>
                <a:buSzTx/>
                <a:buFontTx/>
                <a:buNone/>
                <a:tabLst/>
                <a:defRPr/>
              </a:pPr>
              <a:endParaRPr kumimoji="0" lang="en-US" sz="1191" b="0" i="0" u="none" strike="noStrike" kern="1200" cap="none" spc="0" normalizeH="0" baseline="0" noProof="0" dirty="0">
                <a:ln>
                  <a:noFill/>
                </a:ln>
                <a:solidFill>
                  <a:srgbClr val="FFFFFF"/>
                </a:solidFill>
                <a:effectLst/>
                <a:uLnTx/>
                <a:uFillTx/>
                <a:latin typeface="Arial"/>
                <a:ea typeface="+mn-ea"/>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C97D375C-8E99-914E-9F49-53063C3F3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90152" y="284656"/>
            <a:ext cx="1562078" cy="1707189"/>
          </a:xfrm>
          <a:prstGeom prst="rect">
            <a:avLst/>
          </a:prstGeom>
        </p:spPr>
      </p:pic>
      <p:pic>
        <p:nvPicPr>
          <p:cNvPr id="1026" name="Picture 2" descr="logo fhir">
            <a:extLst>
              <a:ext uri="{FF2B5EF4-FFF2-40B4-BE49-F238E27FC236}">
                <a16:creationId xmlns:a16="http://schemas.microsoft.com/office/drawing/2014/main" id="{FD3957AF-3D14-50B5-C55D-D08DD8A36B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6843" y="929366"/>
            <a:ext cx="3777623" cy="909982"/>
          </a:xfrm>
          <a:prstGeom prst="rect">
            <a:avLst/>
          </a:prstGeom>
          <a:noFill/>
          <a:extLst>
            <a:ext uri="{909E8E84-426E-40DD-AFC4-6F175D3DCCD1}">
              <a14:hiddenFill xmlns:a14="http://schemas.microsoft.com/office/drawing/2010/main">
                <a:solidFill>
                  <a:srgbClr val="FFFFFF"/>
                </a:solidFill>
              </a14:hiddenFill>
            </a:ext>
          </a:extLst>
        </p:spPr>
      </p:pic>
      <p:pic>
        <p:nvPicPr>
          <p:cNvPr id="9" name="Recorded Sound">
            <a:hlinkClick r:id="" action="ppaction://media"/>
            <a:extLst>
              <a:ext uri="{FF2B5EF4-FFF2-40B4-BE49-F238E27FC236}">
                <a16:creationId xmlns:a16="http://schemas.microsoft.com/office/drawing/2014/main" id="{F6C5F74B-0560-1FB3-1A7F-15842C48F2B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83913" y="5474905"/>
            <a:ext cx="609600" cy="609600"/>
          </a:xfrm>
          <a:prstGeom prst="rect">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mc:Choice xmlns:p14="http://schemas.microsoft.com/office/powerpoint/2010/main" Requires="p14">
      <p:transition spd="slow" p14:dur="2000" advTm="26065"/>
    </mc:Choice>
    <mc:Fallback>
      <p:transition spd="slow" advTm="26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6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6C23-A4B3-4D26-B0B9-2F0C5507BB01}"/>
              </a:ext>
            </a:extLst>
          </p:cNvPr>
          <p:cNvSpPr>
            <a:spLocks noGrp="1"/>
          </p:cNvSpPr>
          <p:nvPr>
            <p:ph type="title"/>
          </p:nvPr>
        </p:nvSpPr>
        <p:spPr/>
        <p:txBody>
          <a:bodyPr/>
          <a:lstStyle/>
          <a:p>
            <a:pPr algn="l"/>
            <a:r>
              <a:rPr lang="en-US" b="1" dirty="0"/>
              <a:t>What is the IPS?</a:t>
            </a:r>
          </a:p>
        </p:txBody>
      </p:sp>
      <p:sp>
        <p:nvSpPr>
          <p:cNvPr id="9" name="Content Placeholder 2">
            <a:extLst>
              <a:ext uri="{FF2B5EF4-FFF2-40B4-BE49-F238E27FC236}">
                <a16:creationId xmlns:a16="http://schemas.microsoft.com/office/drawing/2014/main" id="{3E27D543-711D-48DF-8BE7-23FA48519ECC}"/>
              </a:ext>
            </a:extLst>
          </p:cNvPr>
          <p:cNvSpPr>
            <a:spLocks noGrp="1"/>
          </p:cNvSpPr>
          <p:nvPr>
            <p:ph idx="1"/>
          </p:nvPr>
        </p:nvSpPr>
        <p:spPr>
          <a:xfrm>
            <a:off x="1560164" y="1600201"/>
            <a:ext cx="7314378" cy="4525963"/>
          </a:xfrm>
        </p:spPr>
        <p:txBody>
          <a:bodyPr>
            <a:normAutofit/>
          </a:bodyPr>
          <a:lstStyle/>
          <a:p>
            <a:pPr marL="457200" indent="-457200">
              <a:buClr>
                <a:schemeClr val="accent1"/>
              </a:buClr>
            </a:pPr>
            <a:r>
              <a:rPr lang="en-US" sz="2800" dirty="0"/>
              <a:t>Cross-SDO collaborative</a:t>
            </a:r>
          </a:p>
          <a:p>
            <a:pPr marL="457200" indent="-457200">
              <a:buClr>
                <a:schemeClr val="accent1"/>
              </a:buClr>
            </a:pPr>
            <a:r>
              <a:rPr lang="en-US" sz="2800" dirty="0"/>
              <a:t>A standardized set of basic clinical data</a:t>
            </a:r>
          </a:p>
          <a:p>
            <a:pPr marL="457200" indent="-457200">
              <a:buClr>
                <a:schemeClr val="accent1"/>
              </a:buClr>
            </a:pPr>
            <a:r>
              <a:rPr lang="en-US" sz="2800" dirty="0"/>
              <a:t>Includes most important health and care related facts</a:t>
            </a:r>
          </a:p>
          <a:p>
            <a:pPr marL="457200" indent="-457200">
              <a:buClr>
                <a:schemeClr val="accent1"/>
              </a:buClr>
            </a:pPr>
            <a:r>
              <a:rPr lang="en-US" sz="2800" dirty="0"/>
              <a:t>A summarized version of a patient’s clinical data provides health professionals the essential information needed for care</a:t>
            </a:r>
          </a:p>
        </p:txBody>
      </p:sp>
      <p:pic>
        <p:nvPicPr>
          <p:cNvPr id="6" name="Google Shape;323;g10eba8607e9_0_10">
            <a:extLst>
              <a:ext uri="{FF2B5EF4-FFF2-40B4-BE49-F238E27FC236}">
                <a16:creationId xmlns:a16="http://schemas.microsoft.com/office/drawing/2014/main" id="{9CC97F2D-3CFF-4576-8492-9000BDC6DCCB}"/>
              </a:ext>
            </a:extLst>
          </p:cNvPr>
          <p:cNvPicPr preferRelativeResize="0"/>
          <p:nvPr/>
        </p:nvPicPr>
        <p:blipFill rotWithShape="1">
          <a:blip r:embed="rId5">
            <a:alphaModFix/>
          </a:blip>
          <a:srcRect l="74585" b="16345"/>
          <a:stretch/>
        </p:blipFill>
        <p:spPr>
          <a:xfrm>
            <a:off x="8853055" y="1593273"/>
            <a:ext cx="2970894" cy="3495952"/>
          </a:xfrm>
          <a:prstGeom prst="rect">
            <a:avLst/>
          </a:prstGeom>
          <a:noFill/>
          <a:ln>
            <a:noFill/>
          </a:ln>
        </p:spPr>
      </p:pic>
      <p:sp>
        <p:nvSpPr>
          <p:cNvPr id="7" name="Google Shape;324;g10eba8607e9_0_10">
            <a:extLst>
              <a:ext uri="{FF2B5EF4-FFF2-40B4-BE49-F238E27FC236}">
                <a16:creationId xmlns:a16="http://schemas.microsoft.com/office/drawing/2014/main" id="{A384F401-6502-4C10-908C-C0747EBB9886}"/>
              </a:ext>
            </a:extLst>
          </p:cNvPr>
          <p:cNvSpPr txBox="1">
            <a:spLocks/>
          </p:cNvSpPr>
          <p:nvPr/>
        </p:nvSpPr>
        <p:spPr>
          <a:xfrm>
            <a:off x="1548542" y="5188774"/>
            <a:ext cx="8288186" cy="1478650"/>
          </a:xfrm>
          <a:prstGeom prst="rect">
            <a:avLst/>
          </a:prstGeom>
          <a:noFill/>
          <a:ln>
            <a:noFill/>
          </a:ln>
        </p:spPr>
        <p:txBody>
          <a:bodyPr spcFirstLastPara="1" vert="horz" wrap="square" lIns="91425" tIns="45700" rIns="91425" bIns="45700" rtlCol="0" anchor="t" anchorCtr="0">
            <a:normAutofit fontScale="62500" lnSpcReduction="20000"/>
          </a:bodyPr>
          <a:lstStyle>
            <a:lvl1pPr marL="406400" indent="-406400" algn="l" defTabSz="914400" rtl="0" eaLnBrk="1" latinLnBrk="0" hangingPunct="1">
              <a:lnSpc>
                <a:spcPct val="100000"/>
              </a:lnSpc>
              <a:spcBef>
                <a:spcPts val="1000"/>
              </a:spcBef>
              <a:buClr>
                <a:srgbClr val="ED58F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63600" indent="-406400" algn="l" defTabSz="914400" rtl="0" eaLnBrk="1" latinLnBrk="0" hangingPunct="1">
              <a:lnSpc>
                <a:spcPct val="100000"/>
              </a:lnSpc>
              <a:spcBef>
                <a:spcPts val="500"/>
              </a:spcBef>
              <a:buClr>
                <a:srgbClr val="ED58F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5275" indent="-168275" algn="ctr">
              <a:spcBef>
                <a:spcPts val="0"/>
              </a:spcBef>
              <a:buClr>
                <a:srgbClr val="333333"/>
              </a:buClr>
              <a:buSzPts val="1600"/>
              <a:buFont typeface="Arial" panose="020B0604020202020204" pitchFamily="34" charset="0"/>
              <a:buNone/>
            </a:pPr>
            <a:endParaRPr lang="en-US" dirty="0">
              <a:solidFill>
                <a:schemeClr val="accent1"/>
              </a:solidFill>
              <a:latin typeface="+mn-lt"/>
            </a:endParaRPr>
          </a:p>
          <a:p>
            <a:pPr marL="295275" indent="-168275" algn="ctr">
              <a:lnSpc>
                <a:spcPct val="120000"/>
              </a:lnSpc>
              <a:spcBef>
                <a:spcPts val="0"/>
              </a:spcBef>
              <a:buClr>
                <a:srgbClr val="FF0000"/>
              </a:buClr>
              <a:buSzPts val="2000"/>
              <a:buFont typeface="Arial" panose="020B0604020202020204" pitchFamily="34" charset="0"/>
              <a:buNone/>
            </a:pPr>
            <a:r>
              <a:rPr lang="en-US" b="1" dirty="0">
                <a:solidFill>
                  <a:schemeClr val="accent1"/>
                </a:solidFill>
                <a:latin typeface="+mn-lt"/>
              </a:rPr>
              <a:t>The International Patient Summary is a minimal and non-exhaustive set of basic clinical data of a patient, specialty-agnostic, condition-independent, but readily usable by all clinicians for the unscheduled (cross-border) patient care.</a:t>
            </a:r>
          </a:p>
        </p:txBody>
      </p:sp>
      <p:pic>
        <p:nvPicPr>
          <p:cNvPr id="3" name="Picture 2">
            <a:extLst>
              <a:ext uri="{FF2B5EF4-FFF2-40B4-BE49-F238E27FC236}">
                <a16:creationId xmlns:a16="http://schemas.microsoft.com/office/drawing/2014/main" id="{326DE8A7-B4AE-1E7A-C1F5-6FF8F7C9BA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755" y="5405001"/>
            <a:ext cx="695085" cy="771536"/>
          </a:xfrm>
          <a:prstGeom prst="rect">
            <a:avLst/>
          </a:prstGeom>
          <a:noFill/>
          <a:ln>
            <a:noFill/>
          </a:ln>
          <a:effectLst>
            <a:outerShdw blurRad="50800" dist="38100" dir="5400000" algn="t"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044B16C-465C-DE0B-055D-F2DC80A3F4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0" r="8694"/>
          <a:stretch/>
        </p:blipFill>
        <p:spPr bwMode="auto">
          <a:xfrm>
            <a:off x="599736" y="2164029"/>
            <a:ext cx="754521" cy="1366069"/>
          </a:xfrm>
          <a:prstGeom prst="rect">
            <a:avLst/>
          </a:prstGeom>
          <a:noFill/>
          <a:ln>
            <a:noFill/>
          </a:ln>
          <a:effectLst>
            <a:outerShdw dist="35921" dir="2700000" algn="ctr" rotWithShape="0">
              <a:schemeClr val="bg2"/>
            </a:outerShdw>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Risultati immagini per ISO">
            <a:extLst>
              <a:ext uri="{FF2B5EF4-FFF2-40B4-BE49-F238E27FC236}">
                <a16:creationId xmlns:a16="http://schemas.microsoft.com/office/drawing/2014/main" id="{5CDFDB09-0227-AE09-92FC-9871D55A89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1222" y="1327846"/>
            <a:ext cx="711548" cy="7256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72386A8-5100-A886-4D79-2FC17581A821}"/>
              </a:ext>
            </a:extLst>
          </p:cNvPr>
          <p:cNvPicPr>
            <a:picLocks noChangeAspect="1"/>
          </p:cNvPicPr>
          <p:nvPr/>
        </p:nvPicPr>
        <p:blipFill>
          <a:blip r:embed="rId9"/>
          <a:stretch>
            <a:fillRect/>
          </a:stretch>
        </p:blipFill>
        <p:spPr>
          <a:xfrm>
            <a:off x="476395" y="3827264"/>
            <a:ext cx="1072147" cy="589681"/>
          </a:xfrm>
          <a:prstGeom prst="rect">
            <a:avLst/>
          </a:prstGeom>
        </p:spPr>
      </p:pic>
      <p:pic>
        <p:nvPicPr>
          <p:cNvPr id="10" name="Picture 9">
            <a:extLst>
              <a:ext uri="{FF2B5EF4-FFF2-40B4-BE49-F238E27FC236}">
                <a16:creationId xmlns:a16="http://schemas.microsoft.com/office/drawing/2014/main" id="{670F44D2-C4CE-57C1-4586-69CB2A6F57B7}"/>
              </a:ext>
            </a:extLst>
          </p:cNvPr>
          <p:cNvPicPr>
            <a:picLocks noChangeAspect="1"/>
          </p:cNvPicPr>
          <p:nvPr/>
        </p:nvPicPr>
        <p:blipFill rotWithShape="1">
          <a:blip r:embed="rId10"/>
          <a:srcRect r="51547"/>
          <a:stretch/>
        </p:blipFill>
        <p:spPr>
          <a:xfrm>
            <a:off x="476395" y="4637946"/>
            <a:ext cx="951579" cy="679601"/>
          </a:xfrm>
          <a:prstGeom prst="rect">
            <a:avLst/>
          </a:prstGeom>
        </p:spPr>
      </p:pic>
      <p:sp>
        <p:nvSpPr>
          <p:cNvPr id="11" name="TextBox 2">
            <a:extLst>
              <a:ext uri="{FF2B5EF4-FFF2-40B4-BE49-F238E27FC236}">
                <a16:creationId xmlns:a16="http://schemas.microsoft.com/office/drawing/2014/main" id="{CE13BBAD-D686-F342-14FB-5F3A58B8A94F}"/>
              </a:ext>
            </a:extLst>
          </p:cNvPr>
          <p:cNvSpPr txBox="1"/>
          <p:nvPr/>
        </p:nvSpPr>
        <p:spPr>
          <a:xfrm>
            <a:off x="6229359" y="695956"/>
            <a:ext cx="430528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hlinkClick r:id="rId11"/>
              </a:rPr>
              <a:t>https://international-patient-summary.net/</a:t>
            </a:r>
            <a:r>
              <a:rPr lang="en-US" dirty="0"/>
              <a:t> </a:t>
            </a:r>
          </a:p>
        </p:txBody>
      </p:sp>
      <p:pic>
        <p:nvPicPr>
          <p:cNvPr id="16" name="Recorded Sound">
            <a:hlinkClick r:id="" action="ppaction://media"/>
            <a:extLst>
              <a:ext uri="{FF2B5EF4-FFF2-40B4-BE49-F238E27FC236}">
                <a16:creationId xmlns:a16="http://schemas.microsoft.com/office/drawing/2014/main" id="{DAEBF7C1-4FA3-DC89-7E88-21888D85556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14349" y="5751355"/>
            <a:ext cx="609600" cy="609600"/>
          </a:xfrm>
          <a:prstGeom prst="rect">
            <a:avLst/>
          </a:prstGeom>
        </p:spPr>
      </p:pic>
    </p:spTree>
    <p:extLst>
      <p:ext uri="{BB962C8B-B14F-4D97-AF65-F5344CB8AC3E}">
        <p14:creationId xmlns:p14="http://schemas.microsoft.com/office/powerpoint/2010/main" val="1896237269"/>
      </p:ext>
    </p:extLst>
  </p:cSld>
  <p:clrMapOvr>
    <a:masterClrMapping/>
  </p:clrMapOvr>
  <mc:AlternateContent xmlns:mc="http://schemas.openxmlformats.org/markup-compatibility/2006">
    <mc:Choice xmlns:p14="http://schemas.microsoft.com/office/powerpoint/2010/main" Requires="p14">
      <p:transition spd="slow" p14:dur="2000" advTm="124419"/>
    </mc:Choice>
    <mc:Fallback>
      <p:transition spd="slow" advTm="124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419"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C11A-E655-4AA9-915B-FE4941A2065C}"/>
              </a:ext>
            </a:extLst>
          </p:cNvPr>
          <p:cNvSpPr>
            <a:spLocks noGrp="1"/>
          </p:cNvSpPr>
          <p:nvPr>
            <p:ph type="title"/>
          </p:nvPr>
        </p:nvSpPr>
        <p:spPr>
          <a:xfrm>
            <a:off x="609601" y="273050"/>
            <a:ext cx="5407490" cy="1162050"/>
          </a:xfrm>
        </p:spPr>
        <p:txBody>
          <a:bodyPr anchor="t">
            <a:normAutofit/>
          </a:bodyPr>
          <a:lstStyle/>
          <a:p>
            <a:r>
              <a:rPr lang="en-US" sz="2800" dirty="0"/>
              <a:t>IHE Document Sharing</a:t>
            </a:r>
            <a:br>
              <a:rPr lang="en-US" sz="2800" dirty="0"/>
            </a:br>
            <a:endParaRPr lang="en-US" sz="2800" dirty="0"/>
          </a:p>
        </p:txBody>
      </p:sp>
      <p:sp>
        <p:nvSpPr>
          <p:cNvPr id="16" name="Text Placeholder 15">
            <a:extLst>
              <a:ext uri="{FF2B5EF4-FFF2-40B4-BE49-F238E27FC236}">
                <a16:creationId xmlns:a16="http://schemas.microsoft.com/office/drawing/2014/main" id="{96C285B7-FE9F-621E-B84A-937886FF55B9}"/>
              </a:ext>
            </a:extLst>
          </p:cNvPr>
          <p:cNvSpPr>
            <a:spLocks noGrp="1"/>
          </p:cNvSpPr>
          <p:nvPr>
            <p:ph type="body" sz="half" idx="2"/>
          </p:nvPr>
        </p:nvSpPr>
        <p:spPr>
          <a:xfrm>
            <a:off x="609601" y="1094509"/>
            <a:ext cx="4011084" cy="5031655"/>
          </a:xfrm>
        </p:spPr>
        <p:txBody>
          <a:bodyPr>
            <a:normAutofit fontScale="92500" lnSpcReduction="10000"/>
          </a:bodyPr>
          <a:lstStyle/>
          <a:p>
            <a:pPr marL="285750" indent="-285750">
              <a:buFont typeface="Arial" panose="020B0604020202020204" pitchFamily="34" charset="0"/>
              <a:buChar char="•"/>
            </a:pPr>
            <a:r>
              <a:rPr lang="en-US" sz="2000" dirty="0"/>
              <a:t>Metadata enable discovery, privacy, identity, lifecycle, exchange, and provenance</a:t>
            </a:r>
          </a:p>
          <a:p>
            <a:pPr marL="285750" indent="-285750">
              <a:buFont typeface="Arial" panose="020B0604020202020204" pitchFamily="34" charset="0"/>
              <a:buChar char="•"/>
            </a:pPr>
            <a:r>
              <a:rPr lang="en-US" sz="2000" dirty="0"/>
              <a:t>Content agnostic</a:t>
            </a:r>
          </a:p>
          <a:p>
            <a:pPr marL="285750" indent="-285750">
              <a:buFont typeface="Arial" panose="020B0604020202020204" pitchFamily="34" charset="0"/>
              <a:buChar char="•"/>
            </a:pPr>
            <a:r>
              <a:rPr lang="en-US" sz="2000" dirty="0"/>
              <a:t>CDA, C-CDA, C32, etc</a:t>
            </a:r>
          </a:p>
          <a:p>
            <a:pPr marL="285750" indent="-285750">
              <a:buFont typeface="Arial" panose="020B0604020202020204" pitchFamily="34" charset="0"/>
              <a:buChar char="•"/>
            </a:pPr>
            <a:r>
              <a:rPr lang="en-US" sz="2000" dirty="0"/>
              <a:t>FHIR Documents</a:t>
            </a:r>
          </a:p>
          <a:p>
            <a:pPr marL="285750" indent="-285750">
              <a:buFont typeface="Arial" panose="020B0604020202020204" pitchFamily="34" charset="0"/>
              <a:buChar char="•"/>
            </a:pPr>
            <a:r>
              <a:rPr lang="en-US" sz="2000" dirty="0"/>
              <a:t>DICOM Documents</a:t>
            </a:r>
          </a:p>
          <a:p>
            <a:pPr marL="285750" indent="-285750">
              <a:buFont typeface="Arial" panose="020B0604020202020204" pitchFamily="34" charset="0"/>
              <a:buChar char="•"/>
            </a:pPr>
            <a:r>
              <a:rPr lang="en-US" sz="2000" dirty="0"/>
              <a:t>PDF/Text</a:t>
            </a:r>
          </a:p>
          <a:p>
            <a:pPr marL="285750" indent="-285750">
              <a:buFont typeface="Arial" panose="020B0604020202020204" pitchFamily="34" charset="0"/>
              <a:buChar char="•"/>
            </a:pPr>
            <a:r>
              <a:rPr lang="en-US" sz="2000" dirty="0"/>
              <a:t>Graphics (JPEG, MPEG, TIFF…)</a:t>
            </a:r>
          </a:p>
          <a:p>
            <a:pPr marL="285750" indent="-285750">
              <a:buFont typeface="Arial" panose="020B0604020202020204" pitchFamily="34" charset="0"/>
              <a:buChar char="•"/>
            </a:pPr>
            <a:r>
              <a:rPr lang="en-US" sz="2000" dirty="0"/>
              <a:t>Document Relationships</a:t>
            </a:r>
          </a:p>
          <a:p>
            <a:pPr marL="742950" lvl="1" indent="-285750">
              <a:buFont typeface="Arial" panose="020B0604020202020204" pitchFamily="34" charset="0"/>
              <a:buChar char="•"/>
            </a:pPr>
            <a:r>
              <a:rPr lang="en-US" sz="1800" dirty="0"/>
              <a:t>Transforms</a:t>
            </a:r>
          </a:p>
          <a:p>
            <a:pPr marL="742950" lvl="1" indent="-285750">
              <a:buFont typeface="Arial" panose="020B0604020202020204" pitchFamily="34" charset="0"/>
              <a:buChar char="•"/>
            </a:pPr>
            <a:r>
              <a:rPr lang="en-US" sz="1800" dirty="0"/>
              <a:t>Signs</a:t>
            </a:r>
          </a:p>
          <a:p>
            <a:pPr marL="742950" lvl="1" indent="-285750">
              <a:buFont typeface="Arial" panose="020B0604020202020204" pitchFamily="34" charset="0"/>
              <a:buChar char="•"/>
            </a:pPr>
            <a:r>
              <a:rPr lang="en-US" sz="1800" dirty="0"/>
              <a:t>Replaces</a:t>
            </a:r>
          </a:p>
          <a:p>
            <a:pPr marL="285750" indent="-285750">
              <a:buFont typeface="Arial" panose="020B0604020202020204" pitchFamily="34" charset="0"/>
              <a:buChar char="•"/>
            </a:pPr>
            <a:r>
              <a:rPr lang="en-US" sz="2000" dirty="0"/>
              <a:t>Special </a:t>
            </a:r>
          </a:p>
          <a:p>
            <a:pPr marL="742950" lvl="1" indent="-285750">
              <a:buFont typeface="Arial" panose="020B0604020202020204" pitchFamily="34" charset="0"/>
              <a:buChar char="•"/>
            </a:pPr>
            <a:r>
              <a:rPr lang="en-US" sz="1800" dirty="0"/>
              <a:t>On-Demand Document</a:t>
            </a:r>
          </a:p>
          <a:p>
            <a:pPr marL="742950" lvl="1" indent="-285750">
              <a:buFont typeface="Arial" panose="020B0604020202020204" pitchFamily="34" charset="0"/>
              <a:buChar char="•"/>
            </a:pPr>
            <a:r>
              <a:rPr lang="en-US" sz="1800" dirty="0"/>
              <a:t>Delayed Document Assembly</a:t>
            </a:r>
          </a:p>
          <a:p>
            <a:pPr marL="285750" indent="-285750">
              <a:buFont typeface="Arial" panose="020B0604020202020204" pitchFamily="34" charset="0"/>
              <a:buChar char="•"/>
            </a:pPr>
            <a:endParaRPr lang="en-US" sz="2000" dirty="0"/>
          </a:p>
        </p:txBody>
      </p:sp>
      <p:grpSp>
        <p:nvGrpSpPr>
          <p:cNvPr id="17" name="Group 16">
            <a:extLst>
              <a:ext uri="{FF2B5EF4-FFF2-40B4-BE49-F238E27FC236}">
                <a16:creationId xmlns:a16="http://schemas.microsoft.com/office/drawing/2014/main" id="{5DD4E21D-143D-A2B9-1970-55D1CF1EB0AD}"/>
              </a:ext>
            </a:extLst>
          </p:cNvPr>
          <p:cNvGrpSpPr/>
          <p:nvPr/>
        </p:nvGrpSpPr>
        <p:grpSpPr>
          <a:xfrm>
            <a:off x="5424696" y="3780632"/>
            <a:ext cx="4293242" cy="2180528"/>
            <a:chOff x="5668176" y="1269254"/>
            <a:chExt cx="5574754" cy="3465082"/>
          </a:xfrm>
        </p:grpSpPr>
        <p:sp>
          <p:nvSpPr>
            <p:cNvPr id="5" name="Cylinder 4">
              <a:extLst>
                <a:ext uri="{FF2B5EF4-FFF2-40B4-BE49-F238E27FC236}">
                  <a16:creationId xmlns:a16="http://schemas.microsoft.com/office/drawing/2014/main" id="{5613FF2C-B867-49B5-B615-099FC902CF05}"/>
                </a:ext>
              </a:extLst>
            </p:cNvPr>
            <p:cNvSpPr/>
            <p:nvPr/>
          </p:nvSpPr>
          <p:spPr>
            <a:xfrm>
              <a:off x="6017091" y="1269254"/>
              <a:ext cx="1475874" cy="7539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EMR</a:t>
              </a:r>
            </a:p>
          </p:txBody>
        </p:sp>
        <p:sp>
          <p:nvSpPr>
            <p:cNvPr id="6" name="Flowchart: Document 5">
              <a:extLst>
                <a:ext uri="{FF2B5EF4-FFF2-40B4-BE49-F238E27FC236}">
                  <a16:creationId xmlns:a16="http://schemas.microsoft.com/office/drawing/2014/main" id="{02B14EA6-7E1C-4EEE-9297-EAE77926BDD3}"/>
                </a:ext>
              </a:extLst>
            </p:cNvPr>
            <p:cNvSpPr/>
            <p:nvPr/>
          </p:nvSpPr>
          <p:spPr>
            <a:xfrm>
              <a:off x="5668176" y="2929610"/>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FHIR IPS</a:t>
              </a:r>
            </a:p>
          </p:txBody>
        </p:sp>
        <p:sp>
          <p:nvSpPr>
            <p:cNvPr id="7" name="Flowchart: Document 6">
              <a:extLst>
                <a:ext uri="{FF2B5EF4-FFF2-40B4-BE49-F238E27FC236}">
                  <a16:creationId xmlns:a16="http://schemas.microsoft.com/office/drawing/2014/main" id="{3E962CED-554C-4D55-AF3D-1E1C6CD74D0A}"/>
                </a:ext>
              </a:extLst>
            </p:cNvPr>
            <p:cNvSpPr/>
            <p:nvPr/>
          </p:nvSpPr>
          <p:spPr>
            <a:xfrm>
              <a:off x="6822717" y="3659515"/>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C-CDA</a:t>
              </a:r>
            </a:p>
          </p:txBody>
        </p:sp>
        <p:sp>
          <p:nvSpPr>
            <p:cNvPr id="8" name="Flowchart: Document 7">
              <a:extLst>
                <a:ext uri="{FF2B5EF4-FFF2-40B4-BE49-F238E27FC236}">
                  <a16:creationId xmlns:a16="http://schemas.microsoft.com/office/drawing/2014/main" id="{4AE15726-B0C9-4399-9A32-BDB3AD906700}"/>
                </a:ext>
              </a:extLst>
            </p:cNvPr>
            <p:cNvSpPr/>
            <p:nvPr/>
          </p:nvSpPr>
          <p:spPr>
            <a:xfrm>
              <a:off x="7952232" y="364348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CDA-IPS</a:t>
              </a:r>
            </a:p>
          </p:txBody>
        </p:sp>
        <p:sp>
          <p:nvSpPr>
            <p:cNvPr id="9" name="Flowchart: Document 8">
              <a:extLst>
                <a:ext uri="{FF2B5EF4-FFF2-40B4-BE49-F238E27FC236}">
                  <a16:creationId xmlns:a16="http://schemas.microsoft.com/office/drawing/2014/main" id="{CF16B176-BAA4-4363-81E1-345A2B0FBA28}"/>
                </a:ext>
              </a:extLst>
            </p:cNvPr>
            <p:cNvSpPr/>
            <p:nvPr/>
          </p:nvSpPr>
          <p:spPr>
            <a:xfrm>
              <a:off x="9101187" y="364348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C32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 name="Straight Arrow Connector 9">
              <a:extLst>
                <a:ext uri="{FF2B5EF4-FFF2-40B4-BE49-F238E27FC236}">
                  <a16:creationId xmlns:a16="http://schemas.microsoft.com/office/drawing/2014/main" id="{1216587D-5155-4607-8D35-76AF7720CDE7}"/>
                </a:ext>
              </a:extLst>
            </p:cNvPr>
            <p:cNvCxnSpPr>
              <a:stCxn id="5" idx="3"/>
              <a:endCxn id="6" idx="0"/>
            </p:cNvCxnSpPr>
            <p:nvPr/>
          </p:nvCxnSpPr>
          <p:spPr>
            <a:xfrm flipH="1">
              <a:off x="6125376" y="2023233"/>
              <a:ext cx="629652" cy="90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29B85A-FD63-4763-ABDD-F60FE3A415DA}"/>
                </a:ext>
              </a:extLst>
            </p:cNvPr>
            <p:cNvCxnSpPr>
              <a:cxnSpLocks/>
              <a:endCxn id="7" idx="0"/>
            </p:cNvCxnSpPr>
            <p:nvPr/>
          </p:nvCxnSpPr>
          <p:spPr>
            <a:xfrm>
              <a:off x="6660291" y="3122105"/>
              <a:ext cx="619626" cy="53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A2B13C-541B-439B-87F6-67D2D46570EA}"/>
                </a:ext>
              </a:extLst>
            </p:cNvPr>
            <p:cNvCxnSpPr>
              <a:endCxn id="8" idx="0"/>
            </p:cNvCxnSpPr>
            <p:nvPr/>
          </p:nvCxnSpPr>
          <p:spPr>
            <a:xfrm>
              <a:off x="6712979" y="3106070"/>
              <a:ext cx="1696453" cy="537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5BF407-46B0-4A57-BDDA-AAD8FED60CF2}"/>
                </a:ext>
              </a:extLst>
            </p:cNvPr>
            <p:cNvCxnSpPr>
              <a:cxnSpLocks/>
              <a:endCxn id="9" idx="0"/>
            </p:cNvCxnSpPr>
            <p:nvPr/>
          </p:nvCxnSpPr>
          <p:spPr>
            <a:xfrm>
              <a:off x="6582576" y="3106073"/>
              <a:ext cx="2975811" cy="537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ocument 13">
              <a:extLst>
                <a:ext uri="{FF2B5EF4-FFF2-40B4-BE49-F238E27FC236}">
                  <a16:creationId xmlns:a16="http://schemas.microsoft.com/office/drawing/2014/main" id="{1D57D16F-D1EA-4B3E-A371-D7DBB8089350}"/>
                </a:ext>
              </a:extLst>
            </p:cNvPr>
            <p:cNvSpPr/>
            <p:nvPr/>
          </p:nvSpPr>
          <p:spPr>
            <a:xfrm>
              <a:off x="10328530" y="364348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10FAAE6C-92F6-41EB-860D-11C92786030C}"/>
                </a:ext>
              </a:extLst>
            </p:cNvPr>
            <p:cNvCxnSpPr>
              <a:cxnSpLocks/>
              <a:endCxn id="14" idx="0"/>
            </p:cNvCxnSpPr>
            <p:nvPr/>
          </p:nvCxnSpPr>
          <p:spPr>
            <a:xfrm>
              <a:off x="6582576" y="3090036"/>
              <a:ext cx="4203154" cy="55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20D78742-48A6-121F-5A06-D2EC23C3F88C}"/>
              </a:ext>
            </a:extLst>
          </p:cNvPr>
          <p:cNvSpPr txBox="1"/>
          <p:nvPr/>
        </p:nvSpPr>
        <p:spPr>
          <a:xfrm>
            <a:off x="2969091" y="6008121"/>
            <a:ext cx="6096000" cy="369332"/>
          </a:xfrm>
          <a:prstGeom prst="rect">
            <a:avLst/>
          </a:prstGeom>
          <a:noFill/>
        </p:spPr>
        <p:txBody>
          <a:bodyPr wrap="square">
            <a:spAutoFit/>
          </a:bodyPr>
          <a:lstStyle/>
          <a:p>
            <a:r>
              <a:rPr lang="en-US" dirty="0">
                <a:hlinkClick r:id="rId5"/>
              </a:rPr>
              <a:t>https://profiles.ihe.net/ITI/HIE-Whitepaper/index.html</a:t>
            </a:r>
            <a:r>
              <a:rPr lang="en-US" dirty="0"/>
              <a:t> </a:t>
            </a:r>
          </a:p>
        </p:txBody>
      </p:sp>
      <p:pic>
        <p:nvPicPr>
          <p:cNvPr id="18" name="Content Placeholder 4" descr="A close up of a logo&#10;&#10;Description generated with high confidence">
            <a:extLst>
              <a:ext uri="{FF2B5EF4-FFF2-40B4-BE49-F238E27FC236}">
                <a16:creationId xmlns:a16="http://schemas.microsoft.com/office/drawing/2014/main" id="{9A3A6BFB-E06C-4B97-A73B-B3D2808BCB67}"/>
              </a:ext>
            </a:extLst>
          </p:cNvPr>
          <p:cNvPicPr>
            <a:picLocks noGrp="1" noChangeAspect="1"/>
          </p:cNvPicPr>
          <p:nvPr/>
        </p:nvPicPr>
        <p:blipFill>
          <a:blip r:embed="rId6">
            <a:extLst>
              <a:ext uri="{28A0092B-C50C-407E-A947-70E740481C1C}">
                <a14:useLocalDpi xmlns:a14="http://schemas.microsoft.com/office/drawing/2010/main" val="0"/>
              </a:ext>
            </a:extLst>
          </a:blip>
          <a:stretch>
            <a:fillRect/>
          </a:stretch>
        </p:blipFill>
        <p:spPr>
          <a:xfrm>
            <a:off x="6096000" y="100807"/>
            <a:ext cx="4362449" cy="3328193"/>
          </a:xfrm>
          <a:prstGeom prst="rect">
            <a:avLst/>
          </a:prstGeom>
        </p:spPr>
      </p:pic>
      <p:pic>
        <p:nvPicPr>
          <p:cNvPr id="3" name="Recorded Sound">
            <a:hlinkClick r:id="" action="ppaction://media"/>
            <a:extLst>
              <a:ext uri="{FF2B5EF4-FFF2-40B4-BE49-F238E27FC236}">
                <a16:creationId xmlns:a16="http://schemas.microsoft.com/office/drawing/2014/main" id="{52492434-ED7A-6832-AEA6-9128AE2419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19781" y="5656360"/>
            <a:ext cx="609600" cy="609600"/>
          </a:xfrm>
          <a:prstGeom prst="rect">
            <a:avLst/>
          </a:prstGeom>
        </p:spPr>
      </p:pic>
    </p:spTree>
    <p:extLst>
      <p:ext uri="{BB962C8B-B14F-4D97-AF65-F5344CB8AC3E}">
        <p14:creationId xmlns:p14="http://schemas.microsoft.com/office/powerpoint/2010/main" val="3700790093"/>
      </p:ext>
    </p:extLst>
  </p:cSld>
  <p:clrMapOvr>
    <a:masterClrMapping/>
  </p:clrMapOvr>
  <mc:AlternateContent xmlns:mc="http://schemas.openxmlformats.org/markup-compatibility/2006">
    <mc:Choice xmlns:p14="http://schemas.microsoft.com/office/powerpoint/2010/main" Requires="p14">
      <p:transition spd="slow" p14:dur="2000" advTm="118812"/>
    </mc:Choice>
    <mc:Fallback>
      <p:transition spd="slow" advTm="118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8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Flowchart: Predefined Process 2131">
            <a:extLst>
              <a:ext uri="{FF2B5EF4-FFF2-40B4-BE49-F238E27FC236}">
                <a16:creationId xmlns:a16="http://schemas.microsoft.com/office/drawing/2014/main" id="{DA09DEA3-298E-673B-F4C3-7F893532C345}"/>
              </a:ext>
            </a:extLst>
          </p:cNvPr>
          <p:cNvSpPr/>
          <p:nvPr/>
        </p:nvSpPr>
        <p:spPr>
          <a:xfrm>
            <a:off x="5151487" y="495577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800" b="1" dirty="0"/>
              <a:t>Responding</a:t>
            </a:r>
          </a:p>
          <a:p>
            <a:pPr algn="ctr"/>
            <a:r>
              <a:rPr lang="en-CA" sz="800" b="1" dirty="0"/>
              <a:t>Gateway</a:t>
            </a:r>
          </a:p>
        </p:txBody>
      </p:sp>
      <p:sp>
        <p:nvSpPr>
          <p:cNvPr id="10" name="TextBox 9">
            <a:extLst>
              <a:ext uri="{FF2B5EF4-FFF2-40B4-BE49-F238E27FC236}">
                <a16:creationId xmlns:a16="http://schemas.microsoft.com/office/drawing/2014/main" id="{20D63258-9770-4EF9-215D-898A7BD34323}"/>
              </a:ext>
            </a:extLst>
          </p:cNvPr>
          <p:cNvSpPr txBox="1"/>
          <p:nvPr/>
        </p:nvSpPr>
        <p:spPr>
          <a:xfrm>
            <a:off x="2002907" y="483361"/>
            <a:ext cx="1676293" cy="400110"/>
          </a:xfrm>
          <a:prstGeom prst="rect">
            <a:avLst/>
          </a:prstGeom>
          <a:noFill/>
        </p:spPr>
        <p:txBody>
          <a:bodyPr wrap="none" rtlCol="0">
            <a:spAutoFit/>
          </a:bodyPr>
          <a:lstStyle/>
          <a:p>
            <a:r>
              <a:rPr lang="en-US" sz="2000" b="1" dirty="0"/>
              <a:t>IPS Document</a:t>
            </a:r>
          </a:p>
        </p:txBody>
      </p:sp>
      <p:pic>
        <p:nvPicPr>
          <p:cNvPr id="23" name="Picture 22">
            <a:extLst>
              <a:ext uri="{FF2B5EF4-FFF2-40B4-BE49-F238E27FC236}">
                <a16:creationId xmlns:a16="http://schemas.microsoft.com/office/drawing/2014/main" id="{2305EDAB-066E-AB4E-E947-807C90AB1A74}"/>
              </a:ext>
            </a:extLst>
          </p:cNvPr>
          <p:cNvPicPr>
            <a:picLocks noChangeAspect="1"/>
          </p:cNvPicPr>
          <p:nvPr/>
        </p:nvPicPr>
        <p:blipFill rotWithShape="1">
          <a:blip r:embed="rId5">
            <a:duotone>
              <a:schemeClr val="accent2">
                <a:shade val="45000"/>
                <a:satMod val="135000"/>
              </a:schemeClr>
              <a:prstClr val="white"/>
            </a:duotone>
          </a:blip>
          <a:srcRect l="25076" t="24004" r="28446" b="30448"/>
          <a:stretch/>
        </p:blipFill>
        <p:spPr>
          <a:xfrm>
            <a:off x="11052999" y="1412238"/>
            <a:ext cx="392551" cy="445536"/>
          </a:xfrm>
          <a:prstGeom prst="rect">
            <a:avLst/>
          </a:prstGeom>
        </p:spPr>
      </p:pic>
      <p:sp>
        <p:nvSpPr>
          <p:cNvPr id="38" name="TextBox 37">
            <a:extLst>
              <a:ext uri="{FF2B5EF4-FFF2-40B4-BE49-F238E27FC236}">
                <a16:creationId xmlns:a16="http://schemas.microsoft.com/office/drawing/2014/main" id="{7B53C0B9-88EA-682C-4C2B-04F642439F3F}"/>
              </a:ext>
            </a:extLst>
          </p:cNvPr>
          <p:cNvSpPr txBox="1"/>
          <p:nvPr/>
        </p:nvSpPr>
        <p:spPr>
          <a:xfrm>
            <a:off x="10841951" y="1162116"/>
            <a:ext cx="814647" cy="307777"/>
          </a:xfrm>
          <a:prstGeom prst="rect">
            <a:avLst/>
          </a:prstGeom>
          <a:noFill/>
        </p:spPr>
        <p:txBody>
          <a:bodyPr wrap="none" rtlCol="0">
            <a:spAutoFit/>
          </a:bodyPr>
          <a:lstStyle/>
          <a:p>
            <a:pPr algn="ctr"/>
            <a:r>
              <a:rPr lang="en-US" sz="1400" b="1" dirty="0">
                <a:solidFill>
                  <a:srgbClr val="C00000"/>
                </a:solidFill>
              </a:rPr>
              <a:t>Clinician</a:t>
            </a:r>
          </a:p>
        </p:txBody>
      </p:sp>
      <p:pic>
        <p:nvPicPr>
          <p:cNvPr id="36" name="Picture 35">
            <a:extLst>
              <a:ext uri="{FF2B5EF4-FFF2-40B4-BE49-F238E27FC236}">
                <a16:creationId xmlns:a16="http://schemas.microsoft.com/office/drawing/2014/main" id="{19B5B00A-2568-11E2-E335-979AB555388E}"/>
              </a:ext>
            </a:extLst>
          </p:cNvPr>
          <p:cNvPicPr>
            <a:picLocks noChangeAspect="1"/>
          </p:cNvPicPr>
          <p:nvPr/>
        </p:nvPicPr>
        <p:blipFill rotWithShape="1">
          <a:blip r:embed="rId6">
            <a:duotone>
              <a:schemeClr val="accent2">
                <a:shade val="45000"/>
                <a:satMod val="135000"/>
              </a:schemeClr>
              <a:prstClr val="white"/>
            </a:duotone>
          </a:blip>
          <a:srcRect l="23995" t="24004" r="27603" b="29156"/>
          <a:stretch/>
        </p:blipFill>
        <p:spPr>
          <a:xfrm>
            <a:off x="11048672" y="4222917"/>
            <a:ext cx="401204" cy="467260"/>
          </a:xfrm>
          <a:prstGeom prst="rect">
            <a:avLst/>
          </a:prstGeom>
        </p:spPr>
      </p:pic>
      <p:sp>
        <p:nvSpPr>
          <p:cNvPr id="40" name="TextBox 39">
            <a:extLst>
              <a:ext uri="{FF2B5EF4-FFF2-40B4-BE49-F238E27FC236}">
                <a16:creationId xmlns:a16="http://schemas.microsoft.com/office/drawing/2014/main" id="{AE9F2C8B-8492-CFED-05CB-763AC3B47E9A}"/>
              </a:ext>
            </a:extLst>
          </p:cNvPr>
          <p:cNvSpPr txBox="1"/>
          <p:nvPr/>
        </p:nvSpPr>
        <p:spPr>
          <a:xfrm>
            <a:off x="10890266" y="4606765"/>
            <a:ext cx="718017" cy="307777"/>
          </a:xfrm>
          <a:prstGeom prst="rect">
            <a:avLst/>
          </a:prstGeom>
          <a:noFill/>
        </p:spPr>
        <p:txBody>
          <a:bodyPr wrap="none" rtlCol="0">
            <a:spAutoFit/>
          </a:bodyPr>
          <a:lstStyle/>
          <a:p>
            <a:pPr algn="ctr"/>
            <a:r>
              <a:rPr lang="en-US" sz="1400" b="1" dirty="0">
                <a:solidFill>
                  <a:srgbClr val="C00000"/>
                </a:solidFill>
              </a:rPr>
              <a:t>Patient</a:t>
            </a:r>
          </a:p>
        </p:txBody>
      </p:sp>
      <p:sp>
        <p:nvSpPr>
          <p:cNvPr id="2060" name="TextBox 2059">
            <a:extLst>
              <a:ext uri="{FF2B5EF4-FFF2-40B4-BE49-F238E27FC236}">
                <a16:creationId xmlns:a16="http://schemas.microsoft.com/office/drawing/2014/main" id="{4ECBE860-A16B-BA57-1E6E-B7ADBD3F402E}"/>
              </a:ext>
            </a:extLst>
          </p:cNvPr>
          <p:cNvSpPr txBox="1"/>
          <p:nvPr/>
        </p:nvSpPr>
        <p:spPr>
          <a:xfrm>
            <a:off x="4756239" y="206362"/>
            <a:ext cx="2149178" cy="707886"/>
          </a:xfrm>
          <a:prstGeom prst="rect">
            <a:avLst/>
          </a:prstGeom>
          <a:noFill/>
        </p:spPr>
        <p:txBody>
          <a:bodyPr wrap="none" rtlCol="0">
            <a:spAutoFit/>
          </a:bodyPr>
          <a:lstStyle/>
          <a:p>
            <a:pPr algn="ctr"/>
            <a:r>
              <a:rPr lang="en-US" sz="2000" b="1" dirty="0"/>
              <a:t>IHE</a:t>
            </a:r>
          </a:p>
          <a:p>
            <a:pPr algn="ctr"/>
            <a:r>
              <a:rPr lang="en-US" sz="2000" b="1" dirty="0"/>
              <a:t>Document Sharing</a:t>
            </a:r>
          </a:p>
        </p:txBody>
      </p:sp>
      <p:sp>
        <p:nvSpPr>
          <p:cNvPr id="12" name="TextBox 11">
            <a:extLst>
              <a:ext uri="{FF2B5EF4-FFF2-40B4-BE49-F238E27FC236}">
                <a16:creationId xmlns:a16="http://schemas.microsoft.com/office/drawing/2014/main" id="{A41769D5-672D-27E0-6975-FAEC3C74F75A}"/>
              </a:ext>
            </a:extLst>
          </p:cNvPr>
          <p:cNvSpPr txBox="1"/>
          <p:nvPr/>
        </p:nvSpPr>
        <p:spPr>
          <a:xfrm>
            <a:off x="4477826" y="1147388"/>
            <a:ext cx="3023007" cy="907941"/>
          </a:xfrm>
          <a:prstGeom prst="rect">
            <a:avLst/>
          </a:prstGeom>
          <a:noFill/>
        </p:spPr>
        <p:txBody>
          <a:bodyPr wrap="none" rtlCol="0">
            <a:spAutoFit/>
          </a:bodyPr>
          <a:lstStyle/>
          <a:p>
            <a:r>
              <a:rPr lang="en-US" sz="1400" b="1" dirty="0">
                <a:solidFill>
                  <a:srgbClr val="0070C0"/>
                </a:solidFill>
              </a:rPr>
              <a:t>PUSH</a:t>
            </a:r>
            <a:r>
              <a:rPr lang="en-US" sz="1400" dirty="0">
                <a:solidFill>
                  <a:srgbClr val="0070C0"/>
                </a:solidFill>
              </a:rPr>
              <a:t> IPS to recipient system:</a:t>
            </a:r>
          </a:p>
          <a:p>
            <a:pPr marL="285750" indent="-285750">
              <a:buFont typeface="Wingdings" panose="05000000000000000000" pitchFamily="2" charset="2"/>
              <a:buChar char="§"/>
            </a:pPr>
            <a:r>
              <a:rPr lang="en-US" sz="1300" dirty="0">
                <a:solidFill>
                  <a:srgbClr val="0070C0"/>
                </a:solidFill>
              </a:rPr>
              <a:t>MHD (RESTful push)</a:t>
            </a:r>
          </a:p>
          <a:p>
            <a:pPr marL="285750" indent="-285750">
              <a:buFont typeface="Wingdings" panose="05000000000000000000" pitchFamily="2" charset="2"/>
              <a:buChar char="§"/>
            </a:pPr>
            <a:r>
              <a:rPr lang="en-US" sz="1300" dirty="0">
                <a:solidFill>
                  <a:srgbClr val="0070C0"/>
                </a:solidFill>
              </a:rPr>
              <a:t>XDR (document reliable messaging)</a:t>
            </a:r>
          </a:p>
          <a:p>
            <a:pPr marL="285750" indent="-285750">
              <a:buFont typeface="Wingdings" panose="05000000000000000000" pitchFamily="2" charset="2"/>
              <a:buChar char="§"/>
            </a:pPr>
            <a:r>
              <a:rPr lang="en-US" sz="1300" dirty="0">
                <a:solidFill>
                  <a:srgbClr val="0070C0"/>
                </a:solidFill>
              </a:rPr>
              <a:t>XDM (reliable media, including email)</a:t>
            </a:r>
          </a:p>
        </p:txBody>
      </p:sp>
      <p:sp>
        <p:nvSpPr>
          <p:cNvPr id="3" name="Flowchart: Document 2">
            <a:extLst>
              <a:ext uri="{FF2B5EF4-FFF2-40B4-BE49-F238E27FC236}">
                <a16:creationId xmlns:a16="http://schemas.microsoft.com/office/drawing/2014/main" id="{0B275F09-2B2D-FFB0-4262-DD46A51D4266}"/>
              </a:ext>
            </a:extLst>
          </p:cNvPr>
          <p:cNvSpPr/>
          <p:nvPr/>
        </p:nvSpPr>
        <p:spPr>
          <a:xfrm>
            <a:off x="1977624" y="1810994"/>
            <a:ext cx="800202" cy="681239"/>
          </a:xfrm>
          <a:prstGeom prst="flowChartDocumen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solidFill>
                  <a:schemeClr val="accent1"/>
                </a:solidFill>
              </a:rPr>
              <a:t>IPS</a:t>
            </a:r>
          </a:p>
          <a:p>
            <a:pPr algn="ctr"/>
            <a:r>
              <a:rPr lang="en-CA" sz="900" b="1" dirty="0">
                <a:solidFill>
                  <a:schemeClr val="accent1"/>
                </a:solidFill>
              </a:rPr>
              <a:t>Document</a:t>
            </a:r>
          </a:p>
        </p:txBody>
      </p:sp>
      <p:pic>
        <p:nvPicPr>
          <p:cNvPr id="7" name="Picture 6">
            <a:extLst>
              <a:ext uri="{FF2B5EF4-FFF2-40B4-BE49-F238E27FC236}">
                <a16:creationId xmlns:a16="http://schemas.microsoft.com/office/drawing/2014/main" id="{AD2EE56B-480C-5BAE-304F-7951FA6CB9BF}"/>
              </a:ext>
            </a:extLst>
          </p:cNvPr>
          <p:cNvPicPr>
            <a:picLocks noChangeAspect="1"/>
          </p:cNvPicPr>
          <p:nvPr/>
        </p:nvPicPr>
        <p:blipFill rotWithShape="1">
          <a:blip r:embed="rId5">
            <a:duotone>
              <a:schemeClr val="accent2">
                <a:shade val="45000"/>
                <a:satMod val="135000"/>
              </a:schemeClr>
              <a:prstClr val="white"/>
            </a:duotone>
          </a:blip>
          <a:srcRect l="25076" t="24004" r="28446" b="30448"/>
          <a:stretch/>
        </p:blipFill>
        <p:spPr>
          <a:xfrm>
            <a:off x="662754" y="1412238"/>
            <a:ext cx="392551" cy="445536"/>
          </a:xfrm>
          <a:prstGeom prst="rect">
            <a:avLst/>
          </a:prstGeom>
        </p:spPr>
      </p:pic>
      <p:sp>
        <p:nvSpPr>
          <p:cNvPr id="8" name="TextBox 7">
            <a:extLst>
              <a:ext uri="{FF2B5EF4-FFF2-40B4-BE49-F238E27FC236}">
                <a16:creationId xmlns:a16="http://schemas.microsoft.com/office/drawing/2014/main" id="{BBC15357-0745-7178-EB45-CB37939BF5BE}"/>
              </a:ext>
            </a:extLst>
          </p:cNvPr>
          <p:cNvSpPr txBox="1"/>
          <p:nvPr/>
        </p:nvSpPr>
        <p:spPr>
          <a:xfrm>
            <a:off x="451706" y="1162116"/>
            <a:ext cx="814647" cy="307777"/>
          </a:xfrm>
          <a:prstGeom prst="rect">
            <a:avLst/>
          </a:prstGeom>
          <a:noFill/>
        </p:spPr>
        <p:txBody>
          <a:bodyPr wrap="none" rtlCol="0">
            <a:spAutoFit/>
          </a:bodyPr>
          <a:lstStyle/>
          <a:p>
            <a:pPr algn="ctr"/>
            <a:r>
              <a:rPr lang="en-US" sz="1400" b="1" dirty="0">
                <a:solidFill>
                  <a:srgbClr val="C00000"/>
                </a:solidFill>
              </a:rPr>
              <a:t>Clinician</a:t>
            </a:r>
          </a:p>
        </p:txBody>
      </p:sp>
      <p:sp>
        <p:nvSpPr>
          <p:cNvPr id="16" name="Cylinder 15">
            <a:extLst>
              <a:ext uri="{FF2B5EF4-FFF2-40B4-BE49-F238E27FC236}">
                <a16:creationId xmlns:a16="http://schemas.microsoft.com/office/drawing/2014/main" id="{7A818425-C0B0-93A2-365D-ACC6808609B0}"/>
              </a:ext>
            </a:extLst>
          </p:cNvPr>
          <p:cNvSpPr/>
          <p:nvPr/>
        </p:nvSpPr>
        <p:spPr>
          <a:xfrm>
            <a:off x="467700" y="1905971"/>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Source</a:t>
            </a:r>
          </a:p>
          <a:p>
            <a:pPr algn="ctr"/>
            <a:r>
              <a:rPr lang="en-CA" sz="1100" b="1" dirty="0"/>
              <a:t>System</a:t>
            </a:r>
          </a:p>
        </p:txBody>
      </p:sp>
      <p:sp>
        <p:nvSpPr>
          <p:cNvPr id="17" name="Cylinder 16">
            <a:extLst>
              <a:ext uri="{FF2B5EF4-FFF2-40B4-BE49-F238E27FC236}">
                <a16:creationId xmlns:a16="http://schemas.microsoft.com/office/drawing/2014/main" id="{7C8ED7CB-5F48-9264-BF61-22FE3708CB66}"/>
              </a:ext>
            </a:extLst>
          </p:cNvPr>
          <p:cNvSpPr/>
          <p:nvPr/>
        </p:nvSpPr>
        <p:spPr>
          <a:xfrm>
            <a:off x="10857945" y="1905971"/>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Recipient</a:t>
            </a:r>
          </a:p>
          <a:p>
            <a:pPr algn="ctr"/>
            <a:r>
              <a:rPr lang="en-CA" sz="1100" b="1" dirty="0"/>
              <a:t>System</a:t>
            </a:r>
          </a:p>
        </p:txBody>
      </p:sp>
      <p:sp>
        <p:nvSpPr>
          <p:cNvPr id="22" name="Flowchart: Predefined Process 21">
            <a:extLst>
              <a:ext uri="{FF2B5EF4-FFF2-40B4-BE49-F238E27FC236}">
                <a16:creationId xmlns:a16="http://schemas.microsoft.com/office/drawing/2014/main" id="{A2C59B4A-262D-BEA1-9BA2-226AD5ACE339}"/>
              </a:ext>
            </a:extLst>
          </p:cNvPr>
          <p:cNvSpPr/>
          <p:nvPr/>
        </p:nvSpPr>
        <p:spPr>
          <a:xfrm>
            <a:off x="2842977" y="181099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Source</a:t>
            </a:r>
          </a:p>
        </p:txBody>
      </p:sp>
      <p:sp>
        <p:nvSpPr>
          <p:cNvPr id="24" name="Flowchart: Predefined Process 23">
            <a:extLst>
              <a:ext uri="{FF2B5EF4-FFF2-40B4-BE49-F238E27FC236}">
                <a16:creationId xmlns:a16="http://schemas.microsoft.com/office/drawing/2014/main" id="{26A29234-D88D-256E-9135-E27BB73FB5C8}"/>
              </a:ext>
            </a:extLst>
          </p:cNvPr>
          <p:cNvSpPr/>
          <p:nvPr/>
        </p:nvSpPr>
        <p:spPr>
          <a:xfrm>
            <a:off x="8433282" y="181099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Recipient</a:t>
            </a:r>
          </a:p>
        </p:txBody>
      </p:sp>
      <p:cxnSp>
        <p:nvCxnSpPr>
          <p:cNvPr id="25" name="Straight Arrow Connector 24">
            <a:extLst>
              <a:ext uri="{FF2B5EF4-FFF2-40B4-BE49-F238E27FC236}">
                <a16:creationId xmlns:a16="http://schemas.microsoft.com/office/drawing/2014/main" id="{3B1919A4-87F1-9D91-088F-3A87B9283B89}"/>
              </a:ext>
            </a:extLst>
          </p:cNvPr>
          <p:cNvCxnSpPr>
            <a:cxnSpLocks/>
            <a:stCxn id="22" idx="3"/>
            <a:endCxn id="24" idx="1"/>
          </p:cNvCxnSpPr>
          <p:nvPr/>
        </p:nvCxnSpPr>
        <p:spPr>
          <a:xfrm>
            <a:off x="3789040" y="2099221"/>
            <a:ext cx="4644242" cy="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ylinder 31">
            <a:extLst>
              <a:ext uri="{FF2B5EF4-FFF2-40B4-BE49-F238E27FC236}">
                <a16:creationId xmlns:a16="http://schemas.microsoft.com/office/drawing/2014/main" id="{AB70AEE9-254D-A9CD-DC54-66887A69CF0A}"/>
              </a:ext>
            </a:extLst>
          </p:cNvPr>
          <p:cNvSpPr/>
          <p:nvPr/>
        </p:nvSpPr>
        <p:spPr>
          <a:xfrm>
            <a:off x="5153046" y="3688650"/>
            <a:ext cx="942947" cy="1184302"/>
          </a:xfrm>
          <a:prstGeom prst="can">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0070C0"/>
                </a:solidFill>
              </a:rPr>
              <a:t>HIE(s)</a:t>
            </a:r>
          </a:p>
        </p:txBody>
      </p:sp>
      <p:cxnSp>
        <p:nvCxnSpPr>
          <p:cNvPr id="34" name="Connector: Elbow 33">
            <a:extLst>
              <a:ext uri="{FF2B5EF4-FFF2-40B4-BE49-F238E27FC236}">
                <a16:creationId xmlns:a16="http://schemas.microsoft.com/office/drawing/2014/main" id="{A22EC264-70F7-9AF1-82BB-1CECF8D4A83B}"/>
              </a:ext>
            </a:extLst>
          </p:cNvPr>
          <p:cNvCxnSpPr>
            <a:cxnSpLocks/>
            <a:stCxn id="22" idx="2"/>
            <a:endCxn id="37" idx="1"/>
          </p:cNvCxnSpPr>
          <p:nvPr/>
        </p:nvCxnSpPr>
        <p:spPr>
          <a:xfrm rot="16200000" flipH="1">
            <a:off x="2963177" y="2740279"/>
            <a:ext cx="1526111" cy="820446"/>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Flowchart: Predefined Process 36">
            <a:extLst>
              <a:ext uri="{FF2B5EF4-FFF2-40B4-BE49-F238E27FC236}">
                <a16:creationId xmlns:a16="http://schemas.microsoft.com/office/drawing/2014/main" id="{FE5DE8DC-59D4-9801-C8D2-CADF9A931A47}"/>
              </a:ext>
            </a:extLst>
          </p:cNvPr>
          <p:cNvSpPr/>
          <p:nvPr/>
        </p:nvSpPr>
        <p:spPr>
          <a:xfrm>
            <a:off x="4136455"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Document</a:t>
            </a:r>
          </a:p>
          <a:p>
            <a:pPr algn="ctr"/>
            <a:r>
              <a:rPr lang="en-CA" sz="900" b="1" dirty="0"/>
              <a:t>Repository</a:t>
            </a:r>
          </a:p>
        </p:txBody>
      </p:sp>
      <p:cxnSp>
        <p:nvCxnSpPr>
          <p:cNvPr id="42" name="Connector: Elbow 41">
            <a:extLst>
              <a:ext uri="{FF2B5EF4-FFF2-40B4-BE49-F238E27FC236}">
                <a16:creationId xmlns:a16="http://schemas.microsoft.com/office/drawing/2014/main" id="{A4CF030E-C75A-A24E-13A1-85955DC57429}"/>
              </a:ext>
            </a:extLst>
          </p:cNvPr>
          <p:cNvCxnSpPr>
            <a:cxnSpLocks/>
            <a:stCxn id="24" idx="3"/>
            <a:endCxn id="2149" idx="1"/>
          </p:cNvCxnSpPr>
          <p:nvPr/>
        </p:nvCxnSpPr>
        <p:spPr>
          <a:xfrm>
            <a:off x="9379345" y="2099221"/>
            <a:ext cx="1396898" cy="951194"/>
          </a:xfrm>
          <a:prstGeom prst="bentConnector3">
            <a:avLst>
              <a:gd name="adj1" fmla="val 50000"/>
            </a:avLst>
          </a:prstGeom>
          <a:ln w="7620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87D6BD5-2AF7-F9E3-80BA-D583EB1F4FBD}"/>
              </a:ext>
            </a:extLst>
          </p:cNvPr>
          <p:cNvSpPr txBox="1"/>
          <p:nvPr/>
        </p:nvSpPr>
        <p:spPr>
          <a:xfrm>
            <a:off x="4477826" y="2644010"/>
            <a:ext cx="2873992" cy="907941"/>
          </a:xfrm>
          <a:prstGeom prst="rect">
            <a:avLst/>
          </a:prstGeom>
          <a:noFill/>
        </p:spPr>
        <p:txBody>
          <a:bodyPr wrap="none" rtlCol="0">
            <a:spAutoFit/>
          </a:bodyPr>
          <a:lstStyle/>
          <a:p>
            <a:r>
              <a:rPr lang="en-US" sz="1400" dirty="0">
                <a:solidFill>
                  <a:srgbClr val="0070C0"/>
                </a:solidFill>
              </a:rPr>
              <a:t>Recipient system </a:t>
            </a:r>
            <a:r>
              <a:rPr lang="en-US" sz="1400" b="1" dirty="0">
                <a:solidFill>
                  <a:srgbClr val="0070C0"/>
                </a:solidFill>
              </a:rPr>
              <a:t>PULLs</a:t>
            </a:r>
            <a:r>
              <a:rPr lang="en-US" sz="1400" dirty="0">
                <a:solidFill>
                  <a:srgbClr val="0070C0"/>
                </a:solidFill>
              </a:rPr>
              <a:t> IPS from HIE:</a:t>
            </a:r>
          </a:p>
          <a:p>
            <a:pPr marL="285750" indent="-285750">
              <a:buFont typeface="Wingdings" panose="05000000000000000000" pitchFamily="2" charset="2"/>
              <a:buChar char="§"/>
            </a:pPr>
            <a:r>
              <a:rPr lang="en-US" sz="1300" dirty="0">
                <a:solidFill>
                  <a:srgbClr val="0070C0"/>
                </a:solidFill>
              </a:rPr>
              <a:t>XDS (Query/Retrieve)</a:t>
            </a:r>
          </a:p>
          <a:p>
            <a:pPr marL="285750" indent="-285750">
              <a:buFont typeface="Wingdings" panose="05000000000000000000" pitchFamily="2" charset="2"/>
              <a:buChar char="§"/>
            </a:pPr>
            <a:r>
              <a:rPr lang="en-US" sz="1300" dirty="0">
                <a:solidFill>
                  <a:srgbClr val="0070C0"/>
                </a:solidFill>
              </a:rPr>
              <a:t>MHD (Query/Retrieve)</a:t>
            </a:r>
          </a:p>
          <a:p>
            <a:pPr marL="285750" indent="-285750">
              <a:buFont typeface="Wingdings" panose="05000000000000000000" pitchFamily="2" charset="2"/>
              <a:buChar char="§"/>
            </a:pPr>
            <a:r>
              <a:rPr lang="en-US" sz="1300" dirty="0">
                <a:solidFill>
                  <a:srgbClr val="0070C0"/>
                </a:solidFill>
              </a:rPr>
              <a:t>XCA (Federated Query/Retrieve)</a:t>
            </a:r>
          </a:p>
        </p:txBody>
      </p:sp>
      <p:sp>
        <p:nvSpPr>
          <p:cNvPr id="58" name="Flowchart: Predefined Process 57">
            <a:extLst>
              <a:ext uri="{FF2B5EF4-FFF2-40B4-BE49-F238E27FC236}">
                <a16:creationId xmlns:a16="http://schemas.microsoft.com/office/drawing/2014/main" id="{FCC3314A-67F7-0D99-0D1B-05142DDC2463}"/>
              </a:ext>
            </a:extLst>
          </p:cNvPr>
          <p:cNvSpPr/>
          <p:nvPr/>
        </p:nvSpPr>
        <p:spPr>
          <a:xfrm>
            <a:off x="6150790"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Document</a:t>
            </a:r>
          </a:p>
          <a:p>
            <a:pPr algn="ctr"/>
            <a:r>
              <a:rPr lang="en-CA" sz="900" b="1" dirty="0"/>
              <a:t>Repository</a:t>
            </a:r>
          </a:p>
        </p:txBody>
      </p:sp>
      <p:sp>
        <p:nvSpPr>
          <p:cNvPr id="59" name="Flowchart: Predefined Process 58">
            <a:extLst>
              <a:ext uri="{FF2B5EF4-FFF2-40B4-BE49-F238E27FC236}">
                <a16:creationId xmlns:a16="http://schemas.microsoft.com/office/drawing/2014/main" id="{F7880EC8-725E-320E-9224-025AB1A33837}"/>
              </a:ext>
            </a:extLst>
          </p:cNvPr>
          <p:cNvSpPr/>
          <p:nvPr/>
        </p:nvSpPr>
        <p:spPr>
          <a:xfrm>
            <a:off x="8433282"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Consumer</a:t>
            </a:r>
          </a:p>
        </p:txBody>
      </p:sp>
      <p:cxnSp>
        <p:nvCxnSpPr>
          <p:cNvPr id="60" name="Straight Arrow Connector 59">
            <a:extLst>
              <a:ext uri="{FF2B5EF4-FFF2-40B4-BE49-F238E27FC236}">
                <a16:creationId xmlns:a16="http://schemas.microsoft.com/office/drawing/2014/main" id="{40BBA460-DD38-FF99-1CEC-531863923F09}"/>
              </a:ext>
            </a:extLst>
          </p:cNvPr>
          <p:cNvCxnSpPr>
            <a:cxnSpLocks/>
            <a:stCxn id="59" idx="1"/>
            <a:endCxn id="58" idx="3"/>
          </p:cNvCxnSpPr>
          <p:nvPr/>
        </p:nvCxnSpPr>
        <p:spPr>
          <a:xfrm flipH="1">
            <a:off x="7096853" y="3913558"/>
            <a:ext cx="1336429" cy="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4" name="Connector: Elbow 2063">
            <a:extLst>
              <a:ext uri="{FF2B5EF4-FFF2-40B4-BE49-F238E27FC236}">
                <a16:creationId xmlns:a16="http://schemas.microsoft.com/office/drawing/2014/main" id="{0B9C4A34-EBBD-CB74-EFDB-3C31479A5186}"/>
              </a:ext>
            </a:extLst>
          </p:cNvPr>
          <p:cNvCxnSpPr>
            <a:cxnSpLocks/>
            <a:stCxn id="59" idx="3"/>
            <a:endCxn id="2149" idx="1"/>
          </p:cNvCxnSpPr>
          <p:nvPr/>
        </p:nvCxnSpPr>
        <p:spPr>
          <a:xfrm flipV="1">
            <a:off x="9379345" y="3050415"/>
            <a:ext cx="1396898" cy="863143"/>
          </a:xfrm>
          <a:prstGeom prst="bentConnector3">
            <a:avLst>
              <a:gd name="adj1" fmla="val 50000"/>
            </a:avLst>
          </a:prstGeom>
          <a:ln w="7620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5" name="Flowchart: Predefined Process 2094">
            <a:extLst>
              <a:ext uri="{FF2B5EF4-FFF2-40B4-BE49-F238E27FC236}">
                <a16:creationId xmlns:a16="http://schemas.microsoft.com/office/drawing/2014/main" id="{BC3860AD-9E62-9394-6F14-B1A92E2702E6}"/>
              </a:ext>
            </a:extLst>
          </p:cNvPr>
          <p:cNvSpPr/>
          <p:nvPr/>
        </p:nvSpPr>
        <p:spPr>
          <a:xfrm>
            <a:off x="6150790" y="4296499"/>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Responder</a:t>
            </a:r>
          </a:p>
        </p:txBody>
      </p:sp>
      <p:sp>
        <p:nvSpPr>
          <p:cNvPr id="2096" name="Flowchart: Predefined Process 2095">
            <a:extLst>
              <a:ext uri="{FF2B5EF4-FFF2-40B4-BE49-F238E27FC236}">
                <a16:creationId xmlns:a16="http://schemas.microsoft.com/office/drawing/2014/main" id="{8329098C-5F7C-41CC-C40E-849FE81B7A02}"/>
              </a:ext>
            </a:extLst>
          </p:cNvPr>
          <p:cNvSpPr/>
          <p:nvPr/>
        </p:nvSpPr>
        <p:spPr>
          <a:xfrm>
            <a:off x="4136454" y="4296499"/>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Recipient</a:t>
            </a:r>
          </a:p>
        </p:txBody>
      </p:sp>
      <p:cxnSp>
        <p:nvCxnSpPr>
          <p:cNvPr id="2097" name="Connector: Elbow 2096">
            <a:extLst>
              <a:ext uri="{FF2B5EF4-FFF2-40B4-BE49-F238E27FC236}">
                <a16:creationId xmlns:a16="http://schemas.microsoft.com/office/drawing/2014/main" id="{8084C2A0-4B90-24D7-B710-6978D24F70C3}"/>
              </a:ext>
            </a:extLst>
          </p:cNvPr>
          <p:cNvCxnSpPr>
            <a:cxnSpLocks/>
            <a:stCxn id="22" idx="2"/>
            <a:endCxn id="2096" idx="1"/>
          </p:cNvCxnSpPr>
          <p:nvPr/>
        </p:nvCxnSpPr>
        <p:spPr>
          <a:xfrm rot="16200000" flipH="1">
            <a:off x="2627592" y="3075863"/>
            <a:ext cx="2197279" cy="820445"/>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Connector: Elbow 2099">
            <a:extLst>
              <a:ext uri="{FF2B5EF4-FFF2-40B4-BE49-F238E27FC236}">
                <a16:creationId xmlns:a16="http://schemas.microsoft.com/office/drawing/2014/main" id="{21D1EC48-C8D9-297B-B67A-590BACA3155F}"/>
              </a:ext>
            </a:extLst>
          </p:cNvPr>
          <p:cNvCxnSpPr>
            <a:cxnSpLocks/>
            <a:stCxn id="59" idx="1"/>
            <a:endCxn id="2095" idx="3"/>
          </p:cNvCxnSpPr>
          <p:nvPr/>
        </p:nvCxnSpPr>
        <p:spPr>
          <a:xfrm rot="10800000" flipV="1">
            <a:off x="7096854" y="3913558"/>
            <a:ext cx="1336429" cy="671168"/>
          </a:xfrm>
          <a:prstGeom prst="bentConnector3">
            <a:avLst>
              <a:gd name="adj1" fmla="val 50000"/>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12" name="Flowchart: Predefined Process 2111">
            <a:extLst>
              <a:ext uri="{FF2B5EF4-FFF2-40B4-BE49-F238E27FC236}">
                <a16:creationId xmlns:a16="http://schemas.microsoft.com/office/drawing/2014/main" id="{81B94A04-D72D-9BA5-F157-845F26F1E412}"/>
              </a:ext>
            </a:extLst>
          </p:cNvPr>
          <p:cNvSpPr/>
          <p:nvPr/>
        </p:nvSpPr>
        <p:spPr>
          <a:xfrm>
            <a:off x="6150790" y="4954290"/>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Initiating</a:t>
            </a:r>
          </a:p>
          <a:p>
            <a:pPr algn="ctr"/>
            <a:r>
              <a:rPr lang="en-CA" sz="900" b="1" dirty="0"/>
              <a:t>Gateway</a:t>
            </a:r>
          </a:p>
        </p:txBody>
      </p:sp>
      <p:cxnSp>
        <p:nvCxnSpPr>
          <p:cNvPr id="2114" name="Connector: Elbow 2113">
            <a:extLst>
              <a:ext uri="{FF2B5EF4-FFF2-40B4-BE49-F238E27FC236}">
                <a16:creationId xmlns:a16="http://schemas.microsoft.com/office/drawing/2014/main" id="{1781E8E5-12DE-0E9B-38C8-056C33AE0A7A}"/>
              </a:ext>
            </a:extLst>
          </p:cNvPr>
          <p:cNvCxnSpPr>
            <a:cxnSpLocks/>
            <a:stCxn id="59" idx="1"/>
            <a:endCxn id="2112" idx="3"/>
          </p:cNvCxnSpPr>
          <p:nvPr/>
        </p:nvCxnSpPr>
        <p:spPr>
          <a:xfrm rot="10800000" flipV="1">
            <a:off x="7096854" y="3913557"/>
            <a:ext cx="1336429" cy="1328959"/>
          </a:xfrm>
          <a:prstGeom prst="bentConnector3">
            <a:avLst>
              <a:gd name="adj1" fmla="val 50000"/>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EC0ACFD4-29FD-BE2D-AF96-E418868E71EE}"/>
              </a:ext>
            </a:extLst>
          </p:cNvPr>
          <p:cNvCxnSpPr>
            <a:stCxn id="37" idx="2"/>
            <a:endCxn id="2096" idx="0"/>
          </p:cNvCxnSpPr>
          <p:nvPr/>
        </p:nvCxnSpPr>
        <p:spPr>
          <a:xfrm flipH="1">
            <a:off x="4609486" y="4201784"/>
            <a:ext cx="1" cy="9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E7BFCC9F-2D0D-6F83-1FA0-AB1DD18A0840}"/>
              </a:ext>
            </a:extLst>
          </p:cNvPr>
          <p:cNvCxnSpPr>
            <a:stCxn id="58" idx="2"/>
            <a:endCxn id="2095" idx="0"/>
          </p:cNvCxnSpPr>
          <p:nvPr/>
        </p:nvCxnSpPr>
        <p:spPr>
          <a:xfrm>
            <a:off x="6623822" y="4201784"/>
            <a:ext cx="0" cy="9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8" name="Connector: Elbow 2127">
            <a:extLst>
              <a:ext uri="{FF2B5EF4-FFF2-40B4-BE49-F238E27FC236}">
                <a16:creationId xmlns:a16="http://schemas.microsoft.com/office/drawing/2014/main" id="{797716F3-843B-8DBE-E219-7FE9544991EC}"/>
              </a:ext>
            </a:extLst>
          </p:cNvPr>
          <p:cNvCxnSpPr>
            <a:cxnSpLocks/>
            <a:stCxn id="2148" idx="3"/>
            <a:endCxn id="2127" idx="0"/>
          </p:cNvCxnSpPr>
          <p:nvPr/>
        </p:nvCxnSpPr>
        <p:spPr>
          <a:xfrm>
            <a:off x="1332061" y="3050415"/>
            <a:ext cx="1045665" cy="2508919"/>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35" name="Flowchart: Predefined Process 2134">
            <a:extLst>
              <a:ext uri="{FF2B5EF4-FFF2-40B4-BE49-F238E27FC236}">
                <a16:creationId xmlns:a16="http://schemas.microsoft.com/office/drawing/2014/main" id="{F8FD879A-7FD1-6F65-E22D-7CDBBAC5CC99}"/>
              </a:ext>
            </a:extLst>
          </p:cNvPr>
          <p:cNvSpPr/>
          <p:nvPr/>
        </p:nvSpPr>
        <p:spPr>
          <a:xfrm>
            <a:off x="2842976" y="555933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800" b="1" dirty="0"/>
              <a:t>On-demand Document</a:t>
            </a:r>
          </a:p>
          <a:p>
            <a:pPr algn="ctr"/>
            <a:r>
              <a:rPr lang="en-CA" sz="800" b="1" dirty="0"/>
              <a:t>Source</a:t>
            </a:r>
          </a:p>
        </p:txBody>
      </p:sp>
      <p:cxnSp>
        <p:nvCxnSpPr>
          <p:cNvPr id="2138" name="Connector: Elbow 2137">
            <a:extLst>
              <a:ext uri="{FF2B5EF4-FFF2-40B4-BE49-F238E27FC236}">
                <a16:creationId xmlns:a16="http://schemas.microsoft.com/office/drawing/2014/main" id="{08425D22-AB72-F29B-0C2E-36B3172716B8}"/>
              </a:ext>
            </a:extLst>
          </p:cNvPr>
          <p:cNvCxnSpPr>
            <a:cxnSpLocks/>
            <a:stCxn id="59" idx="2"/>
            <a:endCxn id="2135" idx="3"/>
          </p:cNvCxnSpPr>
          <p:nvPr/>
        </p:nvCxnSpPr>
        <p:spPr>
          <a:xfrm rot="5400000">
            <a:off x="5524789" y="2466035"/>
            <a:ext cx="1645777" cy="5117275"/>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27" name="Flowchart: Document 2126">
            <a:extLst>
              <a:ext uri="{FF2B5EF4-FFF2-40B4-BE49-F238E27FC236}">
                <a16:creationId xmlns:a16="http://schemas.microsoft.com/office/drawing/2014/main" id="{5BAF5CB8-053C-9A64-7171-05DE8E1AE2BE}"/>
              </a:ext>
            </a:extLst>
          </p:cNvPr>
          <p:cNvSpPr/>
          <p:nvPr/>
        </p:nvSpPr>
        <p:spPr>
          <a:xfrm>
            <a:off x="1985002" y="5559334"/>
            <a:ext cx="785447" cy="681239"/>
          </a:xfrm>
          <a:prstGeom prst="flowChartDocumen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solidFill>
                  <a:schemeClr val="accent1"/>
                </a:solidFill>
              </a:rPr>
              <a:t>On-demand IPS</a:t>
            </a:r>
          </a:p>
          <a:p>
            <a:pPr algn="ctr"/>
            <a:r>
              <a:rPr lang="en-CA" sz="900" b="1" dirty="0">
                <a:solidFill>
                  <a:schemeClr val="accent1"/>
                </a:solidFill>
              </a:rPr>
              <a:t>Document</a:t>
            </a:r>
          </a:p>
        </p:txBody>
      </p:sp>
      <p:sp>
        <p:nvSpPr>
          <p:cNvPr id="2147" name="TextBox 2146">
            <a:extLst>
              <a:ext uri="{FF2B5EF4-FFF2-40B4-BE49-F238E27FC236}">
                <a16:creationId xmlns:a16="http://schemas.microsoft.com/office/drawing/2014/main" id="{598F452E-8B12-A470-FC4C-9CA1F779D8AE}"/>
              </a:ext>
            </a:extLst>
          </p:cNvPr>
          <p:cNvSpPr txBox="1"/>
          <p:nvPr/>
        </p:nvSpPr>
        <p:spPr>
          <a:xfrm>
            <a:off x="4477825" y="5896283"/>
            <a:ext cx="4871199" cy="492443"/>
          </a:xfrm>
          <a:prstGeom prst="rect">
            <a:avLst/>
          </a:prstGeom>
          <a:noFill/>
        </p:spPr>
        <p:txBody>
          <a:bodyPr wrap="square" rtlCol="0">
            <a:spAutoFit/>
          </a:bodyPr>
          <a:lstStyle/>
          <a:p>
            <a:r>
              <a:rPr lang="en-US" sz="1300" dirty="0">
                <a:solidFill>
                  <a:srgbClr val="0070C0"/>
                </a:solidFill>
              </a:rPr>
              <a:t>Recipient system </a:t>
            </a:r>
            <a:r>
              <a:rPr lang="en-US" sz="1300" b="1" dirty="0">
                <a:solidFill>
                  <a:srgbClr val="0070C0"/>
                </a:solidFill>
              </a:rPr>
              <a:t>PULLs</a:t>
            </a:r>
            <a:r>
              <a:rPr lang="en-US" sz="1300" dirty="0">
                <a:solidFill>
                  <a:srgbClr val="0070C0"/>
                </a:solidFill>
              </a:rPr>
              <a:t> On-Demand IPS from HIE (as Source System)</a:t>
            </a:r>
          </a:p>
          <a:p>
            <a:r>
              <a:rPr lang="en-US" sz="1300" dirty="0">
                <a:solidFill>
                  <a:srgbClr val="0070C0"/>
                </a:solidFill>
              </a:rPr>
              <a:t>which plays the role of a Content Creator.</a:t>
            </a:r>
          </a:p>
        </p:txBody>
      </p:sp>
      <p:sp>
        <p:nvSpPr>
          <p:cNvPr id="2148" name="Flowchart: Predefined Process 2147">
            <a:extLst>
              <a:ext uri="{FF2B5EF4-FFF2-40B4-BE49-F238E27FC236}">
                <a16:creationId xmlns:a16="http://schemas.microsoft.com/office/drawing/2014/main" id="{E9038DA2-A70B-807A-0981-D0F96E48B5F5}"/>
              </a:ext>
            </a:extLst>
          </p:cNvPr>
          <p:cNvSpPr/>
          <p:nvPr/>
        </p:nvSpPr>
        <p:spPr>
          <a:xfrm>
            <a:off x="385998" y="2762188"/>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Content</a:t>
            </a:r>
          </a:p>
          <a:p>
            <a:pPr algn="ctr"/>
            <a:r>
              <a:rPr lang="en-CA" sz="900" b="1" dirty="0"/>
              <a:t>Creator</a:t>
            </a:r>
          </a:p>
        </p:txBody>
      </p:sp>
      <p:sp>
        <p:nvSpPr>
          <p:cNvPr id="2149" name="Flowchart: Predefined Process 2148">
            <a:extLst>
              <a:ext uri="{FF2B5EF4-FFF2-40B4-BE49-F238E27FC236}">
                <a16:creationId xmlns:a16="http://schemas.microsoft.com/office/drawing/2014/main" id="{C85A8891-2693-0204-9966-3A032B4F7D58}"/>
              </a:ext>
            </a:extLst>
          </p:cNvPr>
          <p:cNvSpPr/>
          <p:nvPr/>
        </p:nvSpPr>
        <p:spPr>
          <a:xfrm>
            <a:off x="10776243" y="2762188"/>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Content</a:t>
            </a:r>
          </a:p>
          <a:p>
            <a:pPr algn="ctr"/>
            <a:r>
              <a:rPr lang="en-CA" sz="900" b="1" dirty="0"/>
              <a:t>Consumer</a:t>
            </a:r>
          </a:p>
        </p:txBody>
      </p:sp>
      <p:cxnSp>
        <p:nvCxnSpPr>
          <p:cNvPr id="2152" name="Connector: Elbow 2151">
            <a:extLst>
              <a:ext uri="{FF2B5EF4-FFF2-40B4-BE49-F238E27FC236}">
                <a16:creationId xmlns:a16="http://schemas.microsoft.com/office/drawing/2014/main" id="{170CF465-F2D3-65F5-387C-ED806323CF43}"/>
              </a:ext>
            </a:extLst>
          </p:cNvPr>
          <p:cNvCxnSpPr>
            <a:cxnSpLocks/>
            <a:stCxn id="2148" idx="3"/>
            <a:endCxn id="3" idx="2"/>
          </p:cNvCxnSpPr>
          <p:nvPr/>
        </p:nvCxnSpPr>
        <p:spPr>
          <a:xfrm flipV="1">
            <a:off x="1332061" y="2447196"/>
            <a:ext cx="1045664" cy="603219"/>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7" name="TextBox 2156">
            <a:extLst>
              <a:ext uri="{FF2B5EF4-FFF2-40B4-BE49-F238E27FC236}">
                <a16:creationId xmlns:a16="http://schemas.microsoft.com/office/drawing/2014/main" id="{8CAB90CC-FF82-B34F-9A17-89E8FD4F5B71}"/>
              </a:ext>
            </a:extLst>
          </p:cNvPr>
          <p:cNvSpPr txBox="1"/>
          <p:nvPr/>
        </p:nvSpPr>
        <p:spPr>
          <a:xfrm>
            <a:off x="360002" y="206362"/>
            <a:ext cx="1048621" cy="707886"/>
          </a:xfrm>
          <a:prstGeom prst="rect">
            <a:avLst/>
          </a:prstGeom>
          <a:noFill/>
        </p:spPr>
        <p:txBody>
          <a:bodyPr wrap="none" rtlCol="0">
            <a:spAutoFit/>
          </a:bodyPr>
          <a:lstStyle/>
          <a:p>
            <a:pPr algn="ctr"/>
            <a:r>
              <a:rPr lang="en-US" sz="2000" b="1" dirty="0"/>
              <a:t>Source</a:t>
            </a:r>
          </a:p>
          <a:p>
            <a:pPr algn="ctr"/>
            <a:r>
              <a:rPr lang="en-US" sz="2000" b="1" dirty="0"/>
              <a:t>Systems</a:t>
            </a:r>
          </a:p>
        </p:txBody>
      </p:sp>
      <p:sp>
        <p:nvSpPr>
          <p:cNvPr id="2158" name="TextBox 2157">
            <a:extLst>
              <a:ext uri="{FF2B5EF4-FFF2-40B4-BE49-F238E27FC236}">
                <a16:creationId xmlns:a16="http://schemas.microsoft.com/office/drawing/2014/main" id="{E70C180B-3B3C-DD58-D867-AE2C928D84D9}"/>
              </a:ext>
            </a:extLst>
          </p:cNvPr>
          <p:cNvSpPr txBox="1"/>
          <p:nvPr/>
        </p:nvSpPr>
        <p:spPr>
          <a:xfrm>
            <a:off x="10659882" y="206362"/>
            <a:ext cx="1178784" cy="707886"/>
          </a:xfrm>
          <a:prstGeom prst="rect">
            <a:avLst/>
          </a:prstGeom>
          <a:noFill/>
        </p:spPr>
        <p:txBody>
          <a:bodyPr wrap="none" rtlCol="0">
            <a:spAutoFit/>
          </a:bodyPr>
          <a:lstStyle/>
          <a:p>
            <a:pPr algn="ctr"/>
            <a:r>
              <a:rPr lang="en-US" sz="2000" b="1" dirty="0"/>
              <a:t>Recipient</a:t>
            </a:r>
          </a:p>
          <a:p>
            <a:pPr algn="ctr"/>
            <a:r>
              <a:rPr lang="en-US" sz="2000" b="1" dirty="0"/>
              <a:t>Systems</a:t>
            </a:r>
          </a:p>
        </p:txBody>
      </p:sp>
      <p:sp>
        <p:nvSpPr>
          <p:cNvPr id="2164" name="Cylinder 2163">
            <a:extLst>
              <a:ext uri="{FF2B5EF4-FFF2-40B4-BE49-F238E27FC236}">
                <a16:creationId xmlns:a16="http://schemas.microsoft.com/office/drawing/2014/main" id="{82D2D128-723F-DAAF-D045-61726F63F63F}"/>
              </a:ext>
            </a:extLst>
          </p:cNvPr>
          <p:cNvSpPr/>
          <p:nvPr/>
        </p:nvSpPr>
        <p:spPr>
          <a:xfrm>
            <a:off x="387556" y="3417184"/>
            <a:ext cx="942947" cy="1184302"/>
          </a:xfrm>
          <a:prstGeom prst="can">
            <a:avLst/>
          </a:prstGeom>
          <a:solidFill>
            <a:schemeClr val="bg1"/>
          </a:solid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0070C0"/>
                </a:solidFill>
              </a:rPr>
              <a:t>HIE as Source</a:t>
            </a:r>
          </a:p>
          <a:p>
            <a:pPr algn="ctr"/>
            <a:r>
              <a:rPr lang="en-CA" b="1" dirty="0">
                <a:solidFill>
                  <a:srgbClr val="0070C0"/>
                </a:solidFill>
              </a:rPr>
              <a:t>System</a:t>
            </a:r>
          </a:p>
        </p:txBody>
      </p:sp>
      <p:sp>
        <p:nvSpPr>
          <p:cNvPr id="2169" name="Cylinder 2168">
            <a:extLst>
              <a:ext uri="{FF2B5EF4-FFF2-40B4-BE49-F238E27FC236}">
                <a16:creationId xmlns:a16="http://schemas.microsoft.com/office/drawing/2014/main" id="{C4994407-ACF7-BA49-C46C-BF792E458AA5}"/>
              </a:ext>
            </a:extLst>
          </p:cNvPr>
          <p:cNvSpPr/>
          <p:nvPr/>
        </p:nvSpPr>
        <p:spPr>
          <a:xfrm>
            <a:off x="10853889" y="3386192"/>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PHR</a:t>
            </a:r>
          </a:p>
          <a:p>
            <a:pPr algn="ctr"/>
            <a:r>
              <a:rPr lang="en-CA" sz="1100" b="1" dirty="0"/>
              <a:t>System</a:t>
            </a:r>
          </a:p>
        </p:txBody>
      </p:sp>
      <p:cxnSp>
        <p:nvCxnSpPr>
          <p:cNvPr id="2176" name="Connector: Elbow 2175">
            <a:extLst>
              <a:ext uri="{FF2B5EF4-FFF2-40B4-BE49-F238E27FC236}">
                <a16:creationId xmlns:a16="http://schemas.microsoft.com/office/drawing/2014/main" id="{DA235156-51B7-5641-D13C-EA6F52B80941}"/>
              </a:ext>
            </a:extLst>
          </p:cNvPr>
          <p:cNvCxnSpPr>
            <a:cxnSpLocks/>
            <a:stCxn id="2135" idx="2"/>
            <a:endCxn id="2164" idx="3"/>
          </p:cNvCxnSpPr>
          <p:nvPr/>
        </p:nvCxnSpPr>
        <p:spPr>
          <a:xfrm rot="5400000" flipH="1">
            <a:off x="1320368" y="4140148"/>
            <a:ext cx="1534301" cy="2456978"/>
          </a:xfrm>
          <a:prstGeom prst="bentConnector3">
            <a:avLst>
              <a:gd name="adj1" fmla="val -21883"/>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80" name="Oval 2179">
            <a:extLst>
              <a:ext uri="{FF2B5EF4-FFF2-40B4-BE49-F238E27FC236}">
                <a16:creationId xmlns:a16="http://schemas.microsoft.com/office/drawing/2014/main" id="{C9DEA48A-9C68-BBC2-C3EC-E34409060EC2}"/>
              </a:ext>
            </a:extLst>
          </p:cNvPr>
          <p:cNvSpPr/>
          <p:nvPr/>
        </p:nvSpPr>
        <p:spPr>
          <a:xfrm>
            <a:off x="4112839" y="1149069"/>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1</a:t>
            </a:r>
          </a:p>
        </p:txBody>
      </p:sp>
      <p:sp>
        <p:nvSpPr>
          <p:cNvPr id="2181" name="Oval 2180">
            <a:extLst>
              <a:ext uri="{FF2B5EF4-FFF2-40B4-BE49-F238E27FC236}">
                <a16:creationId xmlns:a16="http://schemas.microsoft.com/office/drawing/2014/main" id="{00288B84-5C0A-6633-7C6B-266836DB6CEA}"/>
              </a:ext>
            </a:extLst>
          </p:cNvPr>
          <p:cNvSpPr/>
          <p:nvPr/>
        </p:nvSpPr>
        <p:spPr>
          <a:xfrm>
            <a:off x="4112839" y="2635147"/>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2</a:t>
            </a:r>
          </a:p>
        </p:txBody>
      </p:sp>
      <p:sp>
        <p:nvSpPr>
          <p:cNvPr id="2182" name="Oval 2181">
            <a:extLst>
              <a:ext uri="{FF2B5EF4-FFF2-40B4-BE49-F238E27FC236}">
                <a16:creationId xmlns:a16="http://schemas.microsoft.com/office/drawing/2014/main" id="{EE19E967-FD87-C10C-1D93-5877586411F8}"/>
              </a:ext>
            </a:extLst>
          </p:cNvPr>
          <p:cNvSpPr/>
          <p:nvPr/>
        </p:nvSpPr>
        <p:spPr>
          <a:xfrm>
            <a:off x="4112839" y="5940534"/>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3</a:t>
            </a:r>
          </a:p>
        </p:txBody>
      </p:sp>
      <p:pic>
        <p:nvPicPr>
          <p:cNvPr id="2" name="Recorded Sound">
            <a:hlinkClick r:id="" action="ppaction://media"/>
            <a:extLst>
              <a:ext uri="{FF2B5EF4-FFF2-40B4-BE49-F238E27FC236}">
                <a16:creationId xmlns:a16="http://schemas.microsoft.com/office/drawing/2014/main" id="{25CC3126-BBF5-AFE9-7D5D-EFE7FC19ED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20351" y="5695884"/>
            <a:ext cx="609600" cy="609600"/>
          </a:xfrm>
          <a:prstGeom prst="rect">
            <a:avLst/>
          </a:prstGeom>
        </p:spPr>
      </p:pic>
    </p:spTree>
    <p:extLst>
      <p:ext uri="{BB962C8B-B14F-4D97-AF65-F5344CB8AC3E}">
        <p14:creationId xmlns:p14="http://schemas.microsoft.com/office/powerpoint/2010/main" val="2203538761"/>
      </p:ext>
    </p:extLst>
  </p:cSld>
  <p:clrMapOvr>
    <a:masterClrMapping/>
  </p:clrMapOvr>
  <mc:AlternateContent xmlns:mc="http://schemas.openxmlformats.org/markup-compatibility/2006">
    <mc:Choice xmlns:p14="http://schemas.microsoft.com/office/powerpoint/2010/main" Requires="p14">
      <p:transition spd="slow" p14:dur="2000" advTm="129495"/>
    </mc:Choice>
    <mc:Fallback>
      <p:transition spd="slow" advTm="129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4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12B9-0E67-6B8F-18F9-F2AF626F0043}"/>
              </a:ext>
            </a:extLst>
          </p:cNvPr>
          <p:cNvSpPr>
            <a:spLocks noGrp="1"/>
          </p:cNvSpPr>
          <p:nvPr>
            <p:ph type="title"/>
          </p:nvPr>
        </p:nvSpPr>
        <p:spPr/>
        <p:txBody>
          <a:bodyPr/>
          <a:lstStyle/>
          <a:p>
            <a:r>
              <a:rPr lang="en-US" dirty="0"/>
              <a:t>Detailed Requirements in sIPS</a:t>
            </a:r>
          </a:p>
        </p:txBody>
      </p:sp>
      <p:sp>
        <p:nvSpPr>
          <p:cNvPr id="3" name="Content Placeholder 2">
            <a:extLst>
              <a:ext uri="{FF2B5EF4-FFF2-40B4-BE49-F238E27FC236}">
                <a16:creationId xmlns:a16="http://schemas.microsoft.com/office/drawing/2014/main" id="{AB309BE0-79E9-C05F-BC96-E242D3ECBCB9}"/>
              </a:ext>
            </a:extLst>
          </p:cNvPr>
          <p:cNvSpPr>
            <a:spLocks noGrp="1"/>
          </p:cNvSpPr>
          <p:nvPr>
            <p:ph idx="1"/>
          </p:nvPr>
        </p:nvSpPr>
        <p:spPr/>
        <p:txBody>
          <a:bodyPr>
            <a:normAutofit fontScale="92500" lnSpcReduction="10000"/>
          </a:bodyPr>
          <a:lstStyle/>
          <a:p>
            <a:r>
              <a:rPr lang="en-US" dirty="0"/>
              <a:t>Content Creators must make IPS document conformant to HL7 FHIR IPS Implementation Guide</a:t>
            </a:r>
          </a:p>
          <a:p>
            <a:r>
              <a:rPr lang="en-US" dirty="0"/>
              <a:t>Defined </a:t>
            </a:r>
            <a:r>
              <a:rPr lang="en-US" dirty="0" err="1"/>
              <a:t>FormatCode</a:t>
            </a:r>
            <a:r>
              <a:rPr lang="en-US" dirty="0"/>
              <a:t> that identifies that the document is conformant to HL7 IPS encoding specification.</a:t>
            </a:r>
          </a:p>
          <a:p>
            <a:r>
              <a:rPr lang="en-US" dirty="0"/>
              <a:t>Content Creators and Content Consumers must be grouped with one of the IHE Document Sharing Transports (XDS, XCA, XDR, XDM, MHD, MHDS, etc)</a:t>
            </a:r>
          </a:p>
          <a:p>
            <a:pPr lvl="1"/>
            <a:r>
              <a:rPr lang="en-US" dirty="0"/>
              <a:t>IHE Integration Statement must be published</a:t>
            </a:r>
          </a:p>
          <a:p>
            <a:r>
              <a:rPr lang="en-US" dirty="0"/>
              <a:t>Content Consumers must have some use of the content (view, import, etc)</a:t>
            </a:r>
          </a:p>
        </p:txBody>
      </p:sp>
      <p:pic>
        <p:nvPicPr>
          <p:cNvPr id="4" name="Recorded Sound">
            <a:hlinkClick r:id="" action="ppaction://media"/>
            <a:extLst>
              <a:ext uri="{FF2B5EF4-FFF2-40B4-BE49-F238E27FC236}">
                <a16:creationId xmlns:a16="http://schemas.microsoft.com/office/drawing/2014/main" id="{92C653A1-4CB3-E976-906F-10D0882951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72800" y="5555978"/>
            <a:ext cx="609600" cy="609600"/>
          </a:xfrm>
          <a:prstGeom prst="rect">
            <a:avLst/>
          </a:prstGeom>
        </p:spPr>
      </p:pic>
    </p:spTree>
    <p:extLst>
      <p:ext uri="{BB962C8B-B14F-4D97-AF65-F5344CB8AC3E}">
        <p14:creationId xmlns:p14="http://schemas.microsoft.com/office/powerpoint/2010/main" val="2232390994"/>
      </p:ext>
    </p:extLst>
  </p:cSld>
  <p:clrMapOvr>
    <a:masterClrMapping/>
  </p:clrMapOvr>
  <mc:AlternateContent xmlns:mc="http://schemas.openxmlformats.org/markup-compatibility/2006">
    <mc:Choice xmlns:p14="http://schemas.microsoft.com/office/powerpoint/2010/main" Requires="p14">
      <p:transition spd="slow" p14:dur="2000" advTm="59233"/>
    </mc:Choice>
    <mc:Fallback>
      <p:transition spd="slow" advTm="59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3CF1-6C20-3352-0542-E9B309191DCA}"/>
              </a:ext>
            </a:extLst>
          </p:cNvPr>
          <p:cNvSpPr>
            <a:spLocks noGrp="1"/>
          </p:cNvSpPr>
          <p:nvPr>
            <p:ph type="title"/>
          </p:nvPr>
        </p:nvSpPr>
        <p:spPr/>
        <p:txBody>
          <a:bodyPr/>
          <a:lstStyle/>
          <a:p>
            <a:r>
              <a:rPr lang="en-US" dirty="0"/>
              <a:t>IHE Connectathon</a:t>
            </a:r>
          </a:p>
        </p:txBody>
      </p:sp>
      <p:sp>
        <p:nvSpPr>
          <p:cNvPr id="3" name="Content Placeholder 2">
            <a:extLst>
              <a:ext uri="{FF2B5EF4-FFF2-40B4-BE49-F238E27FC236}">
                <a16:creationId xmlns:a16="http://schemas.microsoft.com/office/drawing/2014/main" id="{E604DBD3-44F4-E972-86B1-D93238C353AB}"/>
              </a:ext>
            </a:extLst>
          </p:cNvPr>
          <p:cNvSpPr>
            <a:spLocks noGrp="1"/>
          </p:cNvSpPr>
          <p:nvPr>
            <p:ph idx="1"/>
          </p:nvPr>
        </p:nvSpPr>
        <p:spPr/>
        <p:txBody>
          <a:bodyPr>
            <a:noAutofit/>
          </a:bodyPr>
          <a:lstStyle/>
          <a:p>
            <a:pPr marL="0" indent="0">
              <a:buNone/>
            </a:pPr>
            <a:r>
              <a:rPr lang="en-US" sz="2400" dirty="0"/>
              <a:t>1. Testing to the IPS data model specification by ISO, and to the FHIR Implementation Guide supplied by HL7, using the HL7/</a:t>
            </a:r>
            <a:r>
              <a:rPr lang="en-US" sz="2400" dirty="0" err="1"/>
              <a:t>Mitre</a:t>
            </a:r>
            <a:r>
              <a:rPr lang="en-US" sz="2400" dirty="0"/>
              <a:t> validation tooling</a:t>
            </a:r>
          </a:p>
          <a:p>
            <a:pPr marL="0" indent="0">
              <a:buNone/>
            </a:pPr>
            <a:r>
              <a:rPr lang="en-US" sz="2400" dirty="0"/>
              <a:t>2. Testing Document Sharing, using IHE Gazelle/NIST testing tools</a:t>
            </a:r>
          </a:p>
          <a:p>
            <a:pPr marL="0" indent="0">
              <a:buNone/>
            </a:pPr>
            <a:r>
              <a:rPr lang="en-US" sz="2400" dirty="0"/>
              <a:t>3. Testing that the IPS can be queried, retrieved, published, and/or pushed</a:t>
            </a:r>
          </a:p>
          <a:p>
            <a:pPr marL="0" indent="0">
              <a:buNone/>
            </a:pPr>
            <a:endParaRPr lang="en-US" sz="2400" dirty="0"/>
          </a:p>
          <a:p>
            <a:pPr marL="0" indent="0">
              <a:buNone/>
            </a:pPr>
            <a:r>
              <a:rPr lang="en-US" sz="2400" dirty="0"/>
              <a:t>4. Higher Level Use-cases:  Transfer of Care, EMS support and transport, Maternal Health, Care Plans</a:t>
            </a:r>
          </a:p>
          <a:p>
            <a:pPr marL="0" indent="0">
              <a:buNone/>
            </a:pPr>
            <a:endParaRPr lang="en-US" sz="2400" dirty="0"/>
          </a:p>
          <a:p>
            <a:pPr marL="0" indent="0">
              <a:buNone/>
            </a:pPr>
            <a:r>
              <a:rPr lang="en-US" sz="2400" dirty="0"/>
              <a:t>5. Regional Specializations – Canada, USA, Netherlands, Switzerland, Italy, etc…</a:t>
            </a:r>
          </a:p>
        </p:txBody>
      </p:sp>
      <p:pic>
        <p:nvPicPr>
          <p:cNvPr id="4" name="Recorded Sound">
            <a:hlinkClick r:id="" action="ppaction://media"/>
            <a:extLst>
              <a:ext uri="{FF2B5EF4-FFF2-40B4-BE49-F238E27FC236}">
                <a16:creationId xmlns:a16="http://schemas.microsoft.com/office/drawing/2014/main" id="{AC335891-A6EB-5CBE-74FC-13CAB82191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20400" y="5477150"/>
            <a:ext cx="609600" cy="609600"/>
          </a:xfrm>
          <a:prstGeom prst="rect">
            <a:avLst/>
          </a:prstGeom>
        </p:spPr>
      </p:pic>
    </p:spTree>
    <p:extLst>
      <p:ext uri="{BB962C8B-B14F-4D97-AF65-F5344CB8AC3E}">
        <p14:creationId xmlns:p14="http://schemas.microsoft.com/office/powerpoint/2010/main" val="2527872893"/>
      </p:ext>
    </p:extLst>
  </p:cSld>
  <p:clrMapOvr>
    <a:masterClrMapping/>
  </p:clrMapOvr>
  <mc:AlternateContent xmlns:mc="http://schemas.openxmlformats.org/markup-compatibility/2006">
    <mc:Choice xmlns:p14="http://schemas.microsoft.com/office/powerpoint/2010/main" Requires="p14">
      <p:transition spd="slow" p14:dur="2000" advTm="81411"/>
    </mc:Choice>
    <mc:Fallback>
      <p:transition spd="slow" advTm="81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4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1975-8519-7FF7-5D7F-E89B6A94F0C9}"/>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F370EA7F-71AB-0801-9ECC-CE76D6F8C477}"/>
              </a:ext>
            </a:extLst>
          </p:cNvPr>
          <p:cNvSpPr>
            <a:spLocks noGrp="1"/>
          </p:cNvSpPr>
          <p:nvPr>
            <p:ph type="body" idx="1"/>
          </p:nvPr>
        </p:nvSpPr>
        <p:spPr/>
        <p:txBody>
          <a:bodyPr/>
          <a:lstStyle/>
          <a:p>
            <a:r>
              <a:rPr lang="en-US" dirty="0">
                <a:hlinkClick r:id="rId4"/>
              </a:rPr>
              <a:t>JohnMoehrke@gmail.com</a:t>
            </a:r>
            <a:r>
              <a:rPr lang="en-US" dirty="0"/>
              <a:t> </a:t>
            </a:r>
          </a:p>
        </p:txBody>
      </p:sp>
      <p:sp>
        <p:nvSpPr>
          <p:cNvPr id="16" name="Text Placeholder 2">
            <a:extLst>
              <a:ext uri="{FF2B5EF4-FFF2-40B4-BE49-F238E27FC236}">
                <a16:creationId xmlns:a16="http://schemas.microsoft.com/office/drawing/2014/main" id="{95D72586-A6C8-AB8D-5FB6-EF9541021BD5}"/>
              </a:ext>
            </a:extLst>
          </p:cNvPr>
          <p:cNvSpPr txBox="1">
            <a:spLocks/>
          </p:cNvSpPr>
          <p:nvPr/>
        </p:nvSpPr>
        <p:spPr>
          <a:xfrm>
            <a:off x="963084" y="1371600"/>
            <a:ext cx="10363200" cy="1841221"/>
          </a:xfrm>
          <a:prstGeom prst="rect">
            <a:avLst/>
          </a:prstGeom>
        </p:spPr>
        <p:txBody>
          <a:bodyPr vert="horz" lIns="91440" tIns="45720" rIns="91440" bIns="45720" rtlCol="0" anchor="b">
            <a:normAutofit fontScale="62500" lnSpcReduction="20000"/>
          </a:bodyPr>
          <a:lstStyle>
            <a:lvl1pPr marL="0" indent="0" algn="l" defTabSz="457200" rtl="0" eaLnBrk="1" latinLnBrk="0" hangingPunct="1">
              <a:spcBef>
                <a:spcPct val="20000"/>
              </a:spcBef>
              <a:buFont typeface="Arial"/>
              <a:buNone/>
              <a:defRPr sz="2000" kern="1200">
                <a:solidFill>
                  <a:schemeClr val="tx1">
                    <a:tint val="75000"/>
                  </a:schemeClr>
                </a:solidFill>
                <a:latin typeface="+mn-lt"/>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sz="4400" dirty="0">
                <a:hlinkClick r:id="rId5"/>
              </a:rPr>
              <a:t>https://profiles.ihe.net/ITI/sIPS</a:t>
            </a:r>
            <a:r>
              <a:rPr lang="en-US" sz="4400" dirty="0"/>
              <a:t> </a:t>
            </a:r>
          </a:p>
          <a:p>
            <a:pPr algn="ctr"/>
            <a:endParaRPr lang="en-US" sz="4400" dirty="0"/>
          </a:p>
          <a:p>
            <a:pPr algn="ctr"/>
            <a:r>
              <a:rPr lang="en-US" sz="4400" dirty="0">
                <a:hlinkClick r:id="rId6"/>
              </a:rPr>
              <a:t>https://international-patient-summary.net</a:t>
            </a:r>
            <a:r>
              <a:rPr lang="en-US" sz="4400" dirty="0"/>
              <a:t> </a:t>
            </a:r>
          </a:p>
          <a:p>
            <a:pPr algn="ctr"/>
            <a:r>
              <a:rPr lang="en-US" sz="4400" dirty="0">
                <a:hlinkClick r:id="rId7"/>
              </a:rPr>
              <a:t>https://profiles.ihe.net/ITI/HIE-Whitepaper/index.html</a:t>
            </a:r>
            <a:r>
              <a:rPr lang="en-US" sz="4400" dirty="0"/>
              <a:t> </a:t>
            </a:r>
          </a:p>
        </p:txBody>
      </p:sp>
      <p:pic>
        <p:nvPicPr>
          <p:cNvPr id="4" name="Recorded Sound">
            <a:hlinkClick r:id="" action="ppaction://media"/>
            <a:extLst>
              <a:ext uri="{FF2B5EF4-FFF2-40B4-BE49-F238E27FC236}">
                <a16:creationId xmlns:a16="http://schemas.microsoft.com/office/drawing/2014/main" id="{80F8D948-712B-D1F2-AFD8-C55EF6546AF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692888" y="5486400"/>
            <a:ext cx="609600" cy="609600"/>
          </a:xfrm>
          <a:prstGeom prst="rect">
            <a:avLst/>
          </a:prstGeom>
        </p:spPr>
      </p:pic>
    </p:spTree>
    <p:extLst>
      <p:ext uri="{BB962C8B-B14F-4D97-AF65-F5344CB8AC3E}">
        <p14:creationId xmlns:p14="http://schemas.microsoft.com/office/powerpoint/2010/main" val="2217170158"/>
      </p:ext>
    </p:extLst>
  </p:cSld>
  <p:clrMapOvr>
    <a:masterClrMapping/>
  </p:clrMapOvr>
  <mc:AlternateContent xmlns:mc="http://schemas.openxmlformats.org/markup-compatibility/2006">
    <mc:Choice xmlns:p14="http://schemas.microsoft.com/office/powerpoint/2010/main" Requires="p14">
      <p:transition spd="slow" p14:dur="2000" advTm="32610"/>
    </mc:Choice>
    <mc:Fallback>
      <p:transition spd="slow" advTm="32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IHE_ITI_BAL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5400">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2" id="{B8CE2EE1-FC3F-1949-A95D-57D5FDC58A5E}" vid="{FDD11382-E46A-7D46-B1B1-FB519AE67E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3594</TotalTime>
  <Words>1110</Words>
  <Application>Microsoft Office PowerPoint</Application>
  <PresentationFormat>Widescreen</PresentationFormat>
  <Paragraphs>145</Paragraphs>
  <Slides>7</Slides>
  <Notes>5</Notes>
  <HiddenSlides>0</HiddenSlides>
  <MMClips>7</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Calibri</vt:lpstr>
      <vt:lpstr>Georgia</vt:lpstr>
      <vt:lpstr>Verdana</vt:lpstr>
      <vt:lpstr>Wingdings</vt:lpstr>
      <vt:lpstr>IHE_ITI_BALP</vt:lpstr>
      <vt:lpstr>1_Office Theme</vt:lpstr>
      <vt:lpstr>Sharing of IPS (sIPS) https://profiles.ihe.net/ITI/sIPS </vt:lpstr>
      <vt:lpstr>What is the IPS?</vt:lpstr>
      <vt:lpstr>IHE Document Sharing </vt:lpstr>
      <vt:lpstr>PowerPoint Presentation</vt:lpstr>
      <vt:lpstr>Detailed Requirements in sIPS</vt:lpstr>
      <vt:lpstr>IHE Connectathon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Consent on FHIR</dc:title>
  <dc:creator>John Moehrke</dc:creator>
  <cp:lastModifiedBy>John Moehrke</cp:lastModifiedBy>
  <cp:revision>31</cp:revision>
  <dcterms:created xsi:type="dcterms:W3CDTF">2023-07-31T20:03:28Z</dcterms:created>
  <dcterms:modified xsi:type="dcterms:W3CDTF">2023-11-21T16:19:22Z</dcterms:modified>
</cp:coreProperties>
</file>